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4" r:id="rId2"/>
    <p:sldId id="260" r:id="rId3"/>
    <p:sldId id="277" r:id="rId4"/>
    <p:sldId id="272" r:id="rId5"/>
    <p:sldId id="273" r:id="rId6"/>
    <p:sldId id="257" r:id="rId7"/>
    <p:sldId id="276" r:id="rId8"/>
    <p:sldId id="265" r:id="rId9"/>
    <p:sldId id="271" r:id="rId10"/>
    <p:sldId id="266" r:id="rId11"/>
    <p:sldId id="267" r:id="rId12"/>
    <p:sldId id="258" r:id="rId13"/>
    <p:sldId id="269" r:id="rId14"/>
    <p:sldId id="270" r:id="rId15"/>
    <p:sldId id="278" r:id="rId16"/>
    <p:sldId id="275" r:id="rId17"/>
    <p:sldId id="264" r:id="rId18"/>
  </p:sldIdLst>
  <p:sldSz cx="9144000" cy="6858000" type="screen4x3"/>
  <p:notesSz cx="6858000" cy="9144000"/>
  <p:embeddedFontLst>
    <p:embeddedFont>
      <p:font typeface="Angsana New" pitchFamily="18" charset="-34"/>
      <p:regular r:id="rId20"/>
      <p:bold r:id="rId21"/>
      <p:italic r:id="rId22"/>
      <p:boldItalic r:id="rId23"/>
    </p:embeddedFont>
    <p:embeddedFont>
      <p:font typeface="Cordia New" pitchFamily="34" charset="-34"/>
      <p:regular r:id="rId24"/>
      <p:bold r:id="rId25"/>
      <p:italic r:id="rId26"/>
      <p:boldItalic r:id="rId27"/>
    </p:embeddedFont>
    <p:embeddedFont>
      <p:font typeface="Arabic Typesetting" pitchFamily="66" charset="-78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3EFD528B-C18A-4DF0-80C4-CAB211F31F13}">
          <p14:sldIdLst>
            <p14:sldId id="274"/>
            <p14:sldId id="260"/>
            <p14:sldId id="277"/>
            <p14:sldId id="272"/>
            <p14:sldId id="273"/>
            <p14:sldId id="257"/>
            <p14:sldId id="276"/>
            <p14:sldId id="265"/>
            <p14:sldId id="271"/>
            <p14:sldId id="266"/>
            <p14:sldId id="267"/>
            <p14:sldId id="258"/>
            <p14:sldId id="269"/>
            <p14:sldId id="270"/>
            <p14:sldId id="278"/>
            <p14:sldId id="275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CC66"/>
    <a:srgbClr val="FFFFCC"/>
    <a:srgbClr val="CCFFFF"/>
    <a:srgbClr val="FF9999"/>
    <a:srgbClr val="00CC99"/>
    <a:srgbClr val="33CC33"/>
    <a:srgbClr val="663300"/>
    <a:srgbClr val="CC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E481A-42DE-4FFF-870E-6764EE7AFDB8}" type="datetimeFigureOut">
              <a:rPr lang="th-TH" smtClean="0"/>
              <a:t>24/10/61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30390-8F54-4BF8-9A2D-ABBCD80ACD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709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0390-8F54-4BF8-9A2D-ABBCD80ACD4D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3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458-92F8-4887-8409-08CA74A01392}" type="datetimeFigureOut">
              <a:rPr lang="th-TH" smtClean="0"/>
              <a:t>24/10/61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47BC-7142-4806-9376-16CCAA7B5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128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458-92F8-4887-8409-08CA74A01392}" type="datetimeFigureOut">
              <a:rPr lang="th-TH" smtClean="0"/>
              <a:t>24/10/61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47BC-7142-4806-9376-16CCAA7B5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410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458-92F8-4887-8409-08CA74A01392}" type="datetimeFigureOut">
              <a:rPr lang="th-TH" smtClean="0"/>
              <a:t>24/10/61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47BC-7142-4806-9376-16CCAA7B5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132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458-92F8-4887-8409-08CA74A01392}" type="datetimeFigureOut">
              <a:rPr lang="th-TH" smtClean="0"/>
              <a:t>24/10/61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47BC-7142-4806-9376-16CCAA7B5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398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458-92F8-4887-8409-08CA74A01392}" type="datetimeFigureOut">
              <a:rPr lang="th-TH" smtClean="0"/>
              <a:t>24/10/61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47BC-7142-4806-9376-16CCAA7B5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241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458-92F8-4887-8409-08CA74A01392}" type="datetimeFigureOut">
              <a:rPr lang="th-TH" smtClean="0"/>
              <a:t>24/10/61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47BC-7142-4806-9376-16CCAA7B5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511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458-92F8-4887-8409-08CA74A01392}" type="datetimeFigureOut">
              <a:rPr lang="th-TH" smtClean="0"/>
              <a:t>24/10/61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47BC-7142-4806-9376-16CCAA7B5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130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458-92F8-4887-8409-08CA74A01392}" type="datetimeFigureOut">
              <a:rPr lang="th-TH" smtClean="0"/>
              <a:t>24/10/61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47BC-7142-4806-9376-16CCAA7B5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979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458-92F8-4887-8409-08CA74A01392}" type="datetimeFigureOut">
              <a:rPr lang="th-TH" smtClean="0"/>
              <a:t>24/10/61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47BC-7142-4806-9376-16CCAA7B5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126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458-92F8-4887-8409-08CA74A01392}" type="datetimeFigureOut">
              <a:rPr lang="th-TH" smtClean="0"/>
              <a:t>24/10/61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47BC-7142-4806-9376-16CCAA7B5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977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458-92F8-4887-8409-08CA74A01392}" type="datetimeFigureOut">
              <a:rPr lang="th-TH" smtClean="0"/>
              <a:t>24/10/61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47BC-7142-4806-9376-16CCAA7B5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917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97458-92F8-4887-8409-08CA74A01392}" type="datetimeFigureOut">
              <a:rPr lang="th-TH" smtClean="0"/>
              <a:t>24/10/61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D47BC-7142-4806-9376-16CCAA7B5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276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962" y="476672"/>
            <a:ext cx="10858500" cy="601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788024" y="2509292"/>
            <a:ext cx="34563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Pulposus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(HNP)</a:t>
            </a:r>
            <a:endParaRPr lang="th-TH" sz="4800" b="1" dirty="0">
              <a:solidFill>
                <a:schemeClr val="accent5">
                  <a:lumMod val="75000"/>
                </a:schemeClr>
              </a:solidFill>
              <a:latin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84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1187624" y="1196752"/>
            <a:ext cx="6336704" cy="28083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42" y="4149080"/>
            <a:ext cx="3821149" cy="2440451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กลุ่ม 6"/>
          <p:cNvGrpSpPr/>
          <p:nvPr/>
        </p:nvGrpSpPr>
        <p:grpSpPr>
          <a:xfrm>
            <a:off x="1907704" y="0"/>
            <a:ext cx="4896544" cy="836712"/>
            <a:chOff x="1259632" y="0"/>
            <a:chExt cx="4896544" cy="836712"/>
          </a:xfrm>
        </p:grpSpPr>
        <p:sp>
          <p:nvSpPr>
            <p:cNvPr id="5" name="สี่เหลี่ยมผืนผ้า 4"/>
            <p:cNvSpPr/>
            <p:nvPr/>
          </p:nvSpPr>
          <p:spPr>
            <a:xfrm>
              <a:off x="1259632" y="0"/>
              <a:ext cx="4896544" cy="8367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31640" y="116632"/>
              <a:ext cx="457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cs typeface="+mj-cs"/>
                </a:rPr>
                <a:t>Core stabilization exercise</a:t>
              </a:r>
            </a:p>
          </p:txBody>
        </p:sp>
        <p:sp>
          <p:nvSpPr>
            <p:cNvPr id="6" name="วงรี 5"/>
            <p:cNvSpPr/>
            <p:nvPr/>
          </p:nvSpPr>
          <p:spPr>
            <a:xfrm>
              <a:off x="2771800" y="76470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วงรี 7"/>
            <p:cNvSpPr/>
            <p:nvPr/>
          </p:nvSpPr>
          <p:spPr>
            <a:xfrm>
              <a:off x="4211960" y="76470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cxnSp>
        <p:nvCxnSpPr>
          <p:cNvPr id="10" name="ตัวเชื่อมต่อตรง 9"/>
          <p:cNvCxnSpPr>
            <a:stCxn id="6" idx="0"/>
          </p:cNvCxnSpPr>
          <p:nvPr/>
        </p:nvCxnSpPr>
        <p:spPr>
          <a:xfrm>
            <a:off x="3455876" y="764704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4896036" y="800708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สี่เหลี่ยมผืนผ้า 15"/>
          <p:cNvSpPr/>
          <p:nvPr/>
        </p:nvSpPr>
        <p:spPr>
          <a:xfrm>
            <a:off x="1295636" y="1340768"/>
            <a:ext cx="6120680" cy="2520280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40000"/>
                  <a:lumOff val="60000"/>
                </a:schemeClr>
              </a:gs>
              <a:gs pos="53000">
                <a:srgbClr val="0080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rgbClr val="92D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ตัวแทนเนื้อหา 2"/>
          <p:cNvSpPr txBox="1">
            <a:spLocks/>
          </p:cNvSpPr>
          <p:nvPr/>
        </p:nvSpPr>
        <p:spPr>
          <a:xfrm>
            <a:off x="1519064" y="1577429"/>
            <a:ext cx="6120680" cy="2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b="1" dirty="0" smtClean="0">
                <a:solidFill>
                  <a:schemeClr val="bg1"/>
                </a:solidFill>
                <a:cs typeface="+mj-cs"/>
              </a:rPr>
              <a:t>เป็นการออกกำลังกายที่ส่งเสริมความสามารถของ                                                 ร่างกาย   ในการควบคุมความมั่นคงของลำตัวให้อยู่ใน            ตำแหน่งที่สมดุลขณะอยู่นิ่ง ซึ่งยังสามารถช่วยเพิ่มความแข็งแรงของกล้ามเนื้อแกนกลางลำตัวได้อีกด้วย</a:t>
            </a:r>
            <a:endParaRPr lang="th-TH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23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499992" y="0"/>
            <a:ext cx="4644009" cy="6858000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rgbClr val="FFCC66"/>
              </a:gs>
              <a:gs pos="100000">
                <a:srgbClr val="FFFFC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gradFill>
            <a:gsLst>
              <a:gs pos="16650">
                <a:schemeClr val="accent2">
                  <a:lumMod val="60000"/>
                  <a:lumOff val="4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38" y="3804099"/>
            <a:ext cx="2732917" cy="2843977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92" y="4167948"/>
            <a:ext cx="3222823" cy="2101841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54" y="351831"/>
            <a:ext cx="6252938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679" y="473958"/>
            <a:ext cx="662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+mj-cs"/>
              </a:rPr>
              <a:t>Core stabilization exercise</a:t>
            </a:r>
            <a:endParaRPr lang="th-TH" sz="36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1" y="1518249"/>
            <a:ext cx="4143622" cy="204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9920" y="1654424"/>
            <a:ext cx="41353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cs typeface="+mj-cs"/>
              </a:rPr>
              <a:t>นอนหงายชันเข่าทั้งสองข้าง  ให้แขม่วหน้าท้อง แล้วให้นับ 1-10  โดยให้นับออกเสียงเพื่อป้องกันการกลั้นหายใจทำซ้ำ 3 ครั้ง/</a:t>
            </a:r>
            <a:r>
              <a:rPr lang="en-US" b="1" dirty="0" smtClean="0">
                <a:solidFill>
                  <a:schemeClr val="bg1"/>
                </a:solidFill>
                <a:cs typeface="+mj-cs"/>
              </a:rPr>
              <a:t>set</a:t>
            </a:r>
            <a:endParaRPr lang="th-TH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21" y="1518249"/>
            <a:ext cx="4135868" cy="204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17491" y="1654424"/>
            <a:ext cx="4191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cs typeface="+mj-cs"/>
              </a:rPr>
              <a:t>ทำท่าตั้งคลาน  แล้วยกแขนข้างซ้ายพร้อมกับขาข้างขวา ค้างไว้ 10 หลังจากนั้นทำสลับข้างกัน ทำซ้ำ 3ครั้ง/</a:t>
            </a:r>
            <a:r>
              <a:rPr lang="en-US" b="1" dirty="0" smtClean="0">
                <a:solidFill>
                  <a:schemeClr val="bg1"/>
                </a:solidFill>
                <a:cs typeface="+mj-cs"/>
              </a:rPr>
              <a:t>set</a:t>
            </a:r>
            <a:endParaRPr lang="th-TH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95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8302" y="386965"/>
            <a:ext cx="494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1. Correct  Posture</a:t>
            </a:r>
            <a:r>
              <a:rPr lang="th-TH" sz="2400" b="1" dirty="0" smtClean="0">
                <a:solidFill>
                  <a:srgbClr val="FF0000"/>
                </a:solidFill>
                <a:cs typeface="+mj-cs"/>
              </a:rPr>
              <a:t> ปรับเปลี่ยน</a:t>
            </a:r>
            <a:r>
              <a:rPr lang="th-TH" sz="2400" b="1" dirty="0">
                <a:solidFill>
                  <a:srgbClr val="FF0000"/>
                </a:solidFill>
                <a:cs typeface="+mj-cs"/>
              </a:rPr>
              <a:t>ท่าทางให้</a:t>
            </a:r>
            <a:r>
              <a:rPr lang="th-TH" sz="2400" b="1" dirty="0" smtClean="0">
                <a:solidFill>
                  <a:srgbClr val="FF0000"/>
                </a:solidFill>
                <a:cs typeface="+mj-cs"/>
              </a:rPr>
              <a:t>ถูกต้อง</a:t>
            </a:r>
            <a:endParaRPr lang="th-TH" sz="24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208505" y="1760612"/>
            <a:ext cx="3251351" cy="3344247"/>
          </a:xfrm>
          <a:prstGeom prst="ellipse">
            <a:avLst/>
          </a:prstGeom>
          <a:gradFill>
            <a:gsLst>
              <a:gs pos="78000">
                <a:srgbClr val="887262"/>
              </a:gs>
              <a:gs pos="0">
                <a:schemeClr val="accent5">
                  <a:lumMod val="75000"/>
                </a:schemeClr>
              </a:gs>
            </a:gsLst>
            <a:lin ang="135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512262" y="2035491"/>
            <a:ext cx="2611242" cy="27944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5" y="3231064"/>
            <a:ext cx="955330" cy="137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5562" y="2489582"/>
            <a:ext cx="220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cs typeface="+mj-cs"/>
              </a:rPr>
              <a:t>PREVENT</a:t>
            </a:r>
            <a:endParaRPr lang="th-TH" sz="4000" b="1" dirty="0">
              <a:cs typeface="+mj-cs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 flipV="1">
            <a:off x="2051720" y="538233"/>
            <a:ext cx="576064" cy="12537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วงรี 18"/>
          <p:cNvSpPr/>
          <p:nvPr/>
        </p:nvSpPr>
        <p:spPr>
          <a:xfrm>
            <a:off x="4276723" y="299695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95" y="920960"/>
            <a:ext cx="2664296" cy="174204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ตัวเชื่อมต่อตรง 36"/>
          <p:cNvCxnSpPr/>
          <p:nvPr/>
        </p:nvCxnSpPr>
        <p:spPr>
          <a:xfrm>
            <a:off x="2620540" y="538233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วงรี 37"/>
          <p:cNvSpPr/>
          <p:nvPr/>
        </p:nvSpPr>
        <p:spPr>
          <a:xfrm>
            <a:off x="3988692" y="394217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47" y="3432735"/>
            <a:ext cx="3967684" cy="3086464"/>
          </a:xfrm>
          <a:prstGeom prst="rect">
            <a:avLst/>
          </a:prstGeom>
          <a:noFill/>
          <a:ln w="444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วงรี 43"/>
          <p:cNvSpPr/>
          <p:nvPr/>
        </p:nvSpPr>
        <p:spPr>
          <a:xfrm>
            <a:off x="4132707" y="2708920"/>
            <a:ext cx="288032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5" name="ตัวเชื่อมต่อตรง 44"/>
          <p:cNvCxnSpPr/>
          <p:nvPr/>
        </p:nvCxnSpPr>
        <p:spPr>
          <a:xfrm>
            <a:off x="3459856" y="3164330"/>
            <a:ext cx="816867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99035" y="2902360"/>
            <a:ext cx="23492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2.Rest break  </a:t>
            </a:r>
            <a:endParaRPr lang="th-TH" b="1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31229"/>
            <a:ext cx="2582032" cy="177808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7092280" y="920960"/>
            <a:ext cx="1152128" cy="995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07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08505" y="1760612"/>
            <a:ext cx="3251351" cy="3344247"/>
          </a:xfrm>
          <a:prstGeom prst="ellipse">
            <a:avLst/>
          </a:prstGeom>
          <a:gradFill>
            <a:gsLst>
              <a:gs pos="78000">
                <a:srgbClr val="887262"/>
              </a:gs>
              <a:gs pos="0">
                <a:schemeClr val="accent5">
                  <a:lumMod val="75000"/>
                </a:schemeClr>
              </a:gs>
            </a:gsLst>
            <a:lin ang="135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512262" y="2035491"/>
            <a:ext cx="2611242" cy="27944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5" y="3231064"/>
            <a:ext cx="955330" cy="137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5562" y="2489582"/>
            <a:ext cx="220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cs typeface="+mj-cs"/>
              </a:rPr>
              <a:t>PREVENT</a:t>
            </a:r>
            <a:endParaRPr lang="th-TH" sz="4000" b="1" dirty="0">
              <a:cs typeface="+mj-cs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2051720" y="538233"/>
            <a:ext cx="576064" cy="12537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2620540" y="538233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วงรี 18"/>
          <p:cNvSpPr/>
          <p:nvPr/>
        </p:nvSpPr>
        <p:spPr>
          <a:xfrm>
            <a:off x="3988692" y="394217"/>
            <a:ext cx="288032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4326866" y="221973"/>
            <a:ext cx="4800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cs typeface="+mj-cs"/>
              </a:rPr>
              <a:t>3.หลักการ</a:t>
            </a:r>
            <a:r>
              <a:rPr lang="th-TH" sz="3200" b="1" dirty="0">
                <a:solidFill>
                  <a:srgbClr val="00B050"/>
                </a:solidFill>
                <a:cs typeface="+mj-cs"/>
              </a:rPr>
              <a:t>ใช้ร่างกายที่ถูกต้องในการยกของ 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4644008" y="90872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* </a:t>
            </a:r>
            <a:r>
              <a:rPr lang="th-TH" b="1" dirty="0" smtClean="0">
                <a:solidFill>
                  <a:srgbClr val="00B050"/>
                </a:solidFill>
                <a:cs typeface="+mj-cs"/>
              </a:rPr>
              <a:t>แนบ</a:t>
            </a:r>
            <a:r>
              <a:rPr lang="th-TH" b="1" dirty="0">
                <a:solidFill>
                  <a:srgbClr val="00B050"/>
                </a:solidFill>
                <a:cs typeface="+mj-cs"/>
              </a:rPr>
              <a:t>วัตถุให้อยู่</a:t>
            </a:r>
            <a:r>
              <a:rPr lang="th-TH" b="1" dirty="0" smtClean="0">
                <a:solidFill>
                  <a:srgbClr val="00B050"/>
                </a:solidFill>
                <a:cs typeface="+mj-cs"/>
              </a:rPr>
              <a:t>ชิดลำตัว</a:t>
            </a:r>
            <a:endParaRPr lang="en-US" b="1" dirty="0">
              <a:solidFill>
                <a:srgbClr val="00B050"/>
              </a:solidFill>
              <a:cs typeface="+mj-cs"/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*</a:t>
            </a:r>
            <a:r>
              <a:rPr lang="th-TH" b="1" dirty="0" smtClean="0">
                <a:solidFill>
                  <a:srgbClr val="00B050"/>
                </a:solidFill>
                <a:cs typeface="+mj-cs"/>
              </a:rPr>
              <a:t>  ไม่</a:t>
            </a:r>
            <a:r>
              <a:rPr lang="th-TH" b="1" dirty="0">
                <a:solidFill>
                  <a:srgbClr val="00B050"/>
                </a:solidFill>
                <a:cs typeface="+mj-cs"/>
              </a:rPr>
              <a:t>ก้มหลัง เอี้ยว หรือบิด</a:t>
            </a:r>
            <a:r>
              <a:rPr lang="th-TH" b="1" dirty="0" smtClean="0">
                <a:solidFill>
                  <a:srgbClr val="00B050"/>
                </a:solidFill>
                <a:cs typeface="+mj-cs"/>
              </a:rPr>
              <a:t>ตัวขณะยกของ</a:t>
            </a:r>
            <a:endParaRPr lang="th-TH" b="1" dirty="0">
              <a:solidFill>
                <a:srgbClr val="00B050"/>
              </a:solidFill>
              <a:cs typeface="+mj-cs"/>
            </a:endParaRPr>
          </a:p>
          <a:p>
            <a:r>
              <a:rPr lang="en-US" b="1" dirty="0" smtClean="0">
                <a:solidFill>
                  <a:srgbClr val="00B050"/>
                </a:solidFill>
                <a:cs typeface="+mj-cs"/>
              </a:rPr>
              <a:t>* base </a:t>
            </a:r>
            <a:r>
              <a:rPr lang="en-US" b="1" dirty="0">
                <a:solidFill>
                  <a:srgbClr val="00B050"/>
                </a:solidFill>
                <a:cs typeface="+mj-cs"/>
              </a:rPr>
              <a:t>of support </a:t>
            </a:r>
            <a:r>
              <a:rPr lang="th-TH" b="1" dirty="0">
                <a:solidFill>
                  <a:srgbClr val="00B050"/>
                </a:solidFill>
                <a:cs typeface="+mj-cs"/>
              </a:rPr>
              <a:t>กว้างพอสมควร</a:t>
            </a:r>
          </a:p>
        </p:txBody>
      </p:sp>
      <p:grpSp>
        <p:nvGrpSpPr>
          <p:cNvPr id="26" name="กลุ่ม 25"/>
          <p:cNvGrpSpPr/>
          <p:nvPr/>
        </p:nvGrpSpPr>
        <p:grpSpPr>
          <a:xfrm>
            <a:off x="4353112" y="2843525"/>
            <a:ext cx="4362883" cy="3105755"/>
            <a:chOff x="4570191" y="2874754"/>
            <a:chExt cx="4145804" cy="2775763"/>
          </a:xfrm>
        </p:grpSpPr>
        <p:pic>
          <p:nvPicPr>
            <p:cNvPr id="6146" name="Picture 2" descr="Image result for การยกของ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191" y="2874754"/>
              <a:ext cx="4145804" cy="2775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คูณ 24"/>
            <p:cNvSpPr/>
            <p:nvPr/>
          </p:nvSpPr>
          <p:spPr>
            <a:xfrm>
              <a:off x="5292080" y="2992574"/>
              <a:ext cx="432048" cy="36004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คูณ 26"/>
            <p:cNvSpPr/>
            <p:nvPr/>
          </p:nvSpPr>
          <p:spPr>
            <a:xfrm>
              <a:off x="7452320" y="4271974"/>
              <a:ext cx="432048" cy="36004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4082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208505" y="1760612"/>
            <a:ext cx="3251351" cy="3344247"/>
          </a:xfrm>
          <a:prstGeom prst="ellipse">
            <a:avLst/>
          </a:prstGeom>
          <a:gradFill>
            <a:gsLst>
              <a:gs pos="78000">
                <a:srgbClr val="887262"/>
              </a:gs>
              <a:gs pos="0">
                <a:schemeClr val="accent5">
                  <a:lumMod val="75000"/>
                </a:schemeClr>
              </a:gs>
            </a:gsLst>
            <a:lin ang="135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512262" y="2035491"/>
            <a:ext cx="2611242" cy="27944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5" y="3231064"/>
            <a:ext cx="955330" cy="137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5562" y="2489582"/>
            <a:ext cx="220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cs typeface="+mj-cs"/>
              </a:rPr>
              <a:t>PREVENT</a:t>
            </a:r>
            <a:endParaRPr lang="th-TH" sz="4000" b="1" dirty="0"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3112" y="221973"/>
            <a:ext cx="4579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7030A0"/>
                </a:solidFill>
                <a:cs typeface="+mj-cs"/>
              </a:rPr>
              <a:t>หลักการการเก็บของที่ถูกต้อง</a:t>
            </a:r>
            <a:endParaRPr lang="th-TH" sz="3200" b="1" dirty="0">
              <a:solidFill>
                <a:srgbClr val="7030A0"/>
              </a:solidFill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65" y="1949558"/>
            <a:ext cx="3531256" cy="175452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วงรี 14"/>
          <p:cNvSpPr/>
          <p:nvPr/>
        </p:nvSpPr>
        <p:spPr>
          <a:xfrm>
            <a:off x="3996891" y="370344"/>
            <a:ext cx="288032" cy="28803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2627784" y="514360"/>
            <a:ext cx="136815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>
            <a:stCxn id="4" idx="0"/>
          </p:cNvCxnSpPr>
          <p:nvPr/>
        </p:nvCxnSpPr>
        <p:spPr>
          <a:xfrm flipV="1">
            <a:off x="1834181" y="514361"/>
            <a:ext cx="786359" cy="124625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81" y="4714150"/>
            <a:ext cx="1752707" cy="20793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40907" y="806748"/>
            <a:ext cx="440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solidFill>
                  <a:srgbClr val="7030A0"/>
                </a:solidFill>
                <a:cs typeface="+mj-cs"/>
              </a:rPr>
              <a:t>ก้มเก็บของชิ้นเล็ก ที่มีน้ำหนักเบา </a:t>
            </a:r>
          </a:p>
          <a:p>
            <a:r>
              <a:rPr lang="th-TH" b="1" dirty="0" smtClean="0">
                <a:solidFill>
                  <a:srgbClr val="7030A0"/>
                </a:solidFill>
                <a:cs typeface="+mj-cs"/>
              </a:rPr>
              <a:t>โดยการยื่นขาข้างหนึ่งไปด้านหลังแล้วก้มเก็บ</a:t>
            </a:r>
            <a:endParaRPr lang="th-TH" b="1" dirty="0">
              <a:solidFill>
                <a:srgbClr val="7030A0"/>
              </a:solidFill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4923" y="3789040"/>
            <a:ext cx="440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  <a:cs typeface="+mj-cs"/>
              </a:rPr>
              <a:t>ให้มีการย่อเข่าแทนการล้มหลังเฉยๆ</a:t>
            </a:r>
            <a:endParaRPr lang="th-TH" b="1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12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2123728" y="476672"/>
            <a:ext cx="4896544" cy="2160240"/>
          </a:xfrm>
          <a:prstGeom prst="wedgeRoundRectCallout">
            <a:avLst>
              <a:gd name="adj1" fmla="val -29391"/>
              <a:gd name="adj2" fmla="val 83223"/>
              <a:gd name="adj3" fmla="val 16667"/>
            </a:avLst>
          </a:prstGeom>
          <a:gradFill>
            <a:gsLst>
              <a:gs pos="77500">
                <a:srgbClr val="FFFF00"/>
              </a:gs>
              <a:gs pos="0">
                <a:srgbClr val="FFC0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93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ปรับ </a:t>
            </a:r>
            <a:r>
              <a:rPr lang="th-TH" sz="3600" b="1" dirty="0">
                <a:solidFill>
                  <a:schemeClr val="tx1"/>
                </a:solidFill>
                <a:cs typeface="+mj-cs"/>
              </a:rPr>
              <a:t>ก่อน </a:t>
            </a:r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ป่วย นะคะ 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อย่า</a:t>
            </a:r>
            <a:r>
              <a:rPr lang="th-TH" sz="3200" b="1" dirty="0">
                <a:solidFill>
                  <a:schemeClr val="tx1"/>
                </a:solidFill>
                <a:cs typeface="+mj-cs"/>
              </a:rPr>
              <a:t>ปล่อยให้อาการปวดเรื้อรังจนยากต่อการรักษา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........</a:t>
            </a:r>
            <a:endParaRPr lang="th-TH" sz="3200" b="1" dirty="0">
              <a:solidFill>
                <a:schemeClr val="tx1"/>
              </a:solidFill>
              <a:cs typeface="+mj-cs"/>
            </a:endParaRPr>
          </a:p>
          <a:p>
            <a:pPr algn="ctr"/>
            <a:endParaRPr lang="th-T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5851"/>
            <a:ext cx="4469946" cy="227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3265"/>
            <a:ext cx="379415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8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48872" cy="599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9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70" y="1556792"/>
            <a:ext cx="31520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266649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317354" cy="398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07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7504" y="409278"/>
            <a:ext cx="4644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หมอนรองกระดูกสันหลังทับเส้นประสาท </a:t>
            </a:r>
            <a:endParaRPr lang="th-TH" dirty="0" smtClean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  <a:p>
            <a:r>
              <a:rPr lang="th-TH" dirty="0" smtClean="0">
                <a:latin typeface="2005_iannnnnCTX-9001" panose="02000000000000000000" pitchFamily="2" charset="0"/>
                <a:cs typeface="2005_iannnnnCTX-9001" panose="02000000000000000000" pitchFamily="2" charset="0"/>
              </a:rPr>
              <a:t>(</a:t>
            </a:r>
            <a:r>
              <a:rPr lang="en-US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HNP : Herniated Nucleus Pulpous)</a:t>
            </a:r>
          </a:p>
        </p:txBody>
      </p:sp>
      <p:sp>
        <p:nvSpPr>
          <p:cNvPr id="5" name="รูปห้าเหลี่ยม 4"/>
          <p:cNvSpPr/>
          <p:nvPr/>
        </p:nvSpPr>
        <p:spPr>
          <a:xfrm>
            <a:off x="0" y="116632"/>
            <a:ext cx="7596336" cy="6741368"/>
          </a:xfrm>
          <a:prstGeom prst="homePlate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17" y="-315416"/>
            <a:ext cx="9361040" cy="73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8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48880" y="249902"/>
            <a:ext cx="7128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cs typeface="+mj-cs"/>
              </a:rPr>
              <a:t>โรคหมอนรองกระดูกสันหลังทับเส้นประสาทสามารถเป็นได้ทุกระดับ ตั้งแต่ระดับ คอ</a:t>
            </a:r>
            <a:r>
              <a:rPr lang="en-US" sz="3200" b="1" dirty="0" smtClean="0">
                <a:cs typeface="+mj-cs"/>
              </a:rPr>
              <a:t> </a:t>
            </a:r>
            <a:r>
              <a:rPr lang="en-US" sz="2000" b="1" dirty="0">
                <a:cs typeface="+mj-cs"/>
              </a:rPr>
              <a:t>(cervical</a:t>
            </a:r>
            <a:r>
              <a:rPr lang="th-TH" sz="2000" b="1" dirty="0" smtClean="0">
                <a:cs typeface="+mj-cs"/>
              </a:rPr>
              <a:t> </a:t>
            </a:r>
            <a:r>
              <a:rPr lang="en-US" sz="2000" b="1" dirty="0" smtClean="0">
                <a:cs typeface="+mj-cs"/>
              </a:rPr>
              <a:t>)</a:t>
            </a:r>
            <a:r>
              <a:rPr lang="th-TH" sz="3200" b="1" dirty="0" smtClean="0">
                <a:cs typeface="+mj-cs"/>
              </a:rPr>
              <a:t>อก</a:t>
            </a:r>
            <a:r>
              <a:rPr lang="en-US" sz="2000" b="1" dirty="0" smtClean="0">
                <a:cs typeface="+mj-cs"/>
              </a:rPr>
              <a:t> (thoracic)</a:t>
            </a:r>
            <a:r>
              <a:rPr lang="th-TH" sz="3200" b="1" dirty="0" smtClean="0">
                <a:cs typeface="+mj-cs"/>
              </a:rPr>
              <a:t>และ</a:t>
            </a:r>
            <a:r>
              <a:rPr lang="th-TH" sz="2000" b="1" dirty="0" smtClean="0"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เอว</a:t>
            </a:r>
            <a:r>
              <a:rPr lang="th-TH" sz="2000" b="1" dirty="0" smtClean="0">
                <a:cs typeface="+mj-cs"/>
              </a:rPr>
              <a:t> </a:t>
            </a:r>
            <a:r>
              <a:rPr lang="en-US" sz="2000" b="1" dirty="0">
                <a:cs typeface="+mj-cs"/>
              </a:rPr>
              <a:t>(</a:t>
            </a:r>
            <a:r>
              <a:rPr lang="en-US" sz="2000" b="1" dirty="0" smtClean="0">
                <a:cs typeface="+mj-cs"/>
              </a:rPr>
              <a:t>Lumbar</a:t>
            </a:r>
            <a:r>
              <a:rPr lang="en-US" sz="2000" b="1" dirty="0">
                <a:cs typeface="+mj-cs"/>
              </a:rPr>
              <a:t>)</a:t>
            </a:r>
          </a:p>
          <a:p>
            <a:r>
              <a:rPr lang="th-TH" sz="3200" b="1" dirty="0" smtClean="0">
                <a:cs typeface="+mj-cs"/>
              </a:rPr>
              <a:t>ตำแหน่งที่พบได้มากที่สุด </a:t>
            </a:r>
            <a:r>
              <a:rPr lang="th-TH" sz="3200" b="1" dirty="0"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คือระดับ</a:t>
            </a:r>
            <a:r>
              <a:rPr lang="th-TH" sz="3200" b="1" dirty="0">
                <a:cs typeface="+mj-cs"/>
              </a:rPr>
              <a:t>เอว </a:t>
            </a:r>
            <a:r>
              <a:rPr lang="th-TH" sz="3200" b="1" dirty="0" smtClean="0">
                <a:cs typeface="+mj-cs"/>
              </a:rPr>
              <a:t> </a:t>
            </a:r>
            <a:r>
              <a:rPr lang="en-US" sz="3200" b="1" dirty="0" smtClean="0">
                <a:cs typeface="+mj-cs"/>
              </a:rPr>
              <a:t> </a:t>
            </a:r>
            <a:r>
              <a:rPr lang="en-US" sz="2000" b="1" dirty="0" smtClean="0">
                <a:cs typeface="+mj-cs"/>
              </a:rPr>
              <a:t>(</a:t>
            </a:r>
            <a:r>
              <a:rPr lang="en-US" sz="2000" b="1" dirty="0">
                <a:cs typeface="+mj-cs"/>
              </a:rPr>
              <a:t>L4-L5,L5-s1)</a:t>
            </a:r>
            <a:endParaRPr lang="en-US" sz="2000" b="1" dirty="0" smtClean="0">
              <a:cs typeface="+mj-cs"/>
            </a:endParaRPr>
          </a:p>
          <a:p>
            <a:r>
              <a:rPr lang="th-TH" sz="3200" b="1" dirty="0" smtClean="0">
                <a:cs typeface="+mj-cs"/>
              </a:rPr>
              <a:t>บริเวณที่มีการฉีกขาดมากที่สุด คือ ด้านข้างของหมอนรองกระดูกสันหลัง </a:t>
            </a:r>
            <a:r>
              <a:rPr lang="en-US" sz="2000" b="1" dirty="0" smtClean="0">
                <a:cs typeface="+mj-cs"/>
              </a:rPr>
              <a:t>(Posterolateral)</a:t>
            </a:r>
          </a:p>
          <a:p>
            <a:r>
              <a:rPr lang="th-TH" sz="3200" b="1" dirty="0" smtClean="0">
                <a:cs typeface="+mj-cs"/>
              </a:rPr>
              <a:t>พบมาก ในช่วงวัยทำงาน อายุระหว่าง 21-50 ปี</a:t>
            </a:r>
            <a:endParaRPr lang="en-US" sz="3200" b="1" dirty="0" smtClean="0">
              <a:cs typeface="+mj-cs"/>
            </a:endParaRPr>
          </a:p>
          <a:p>
            <a:endParaRPr lang="th-TH" dirty="0"/>
          </a:p>
        </p:txBody>
      </p:sp>
      <p:sp>
        <p:nvSpPr>
          <p:cNvPr id="14" name="ดาว 5 แฉก 13"/>
          <p:cNvSpPr/>
          <p:nvPr/>
        </p:nvSpPr>
        <p:spPr>
          <a:xfrm>
            <a:off x="991644" y="327387"/>
            <a:ext cx="432048" cy="36004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ดาว 5 แฉก 16"/>
          <p:cNvSpPr/>
          <p:nvPr/>
        </p:nvSpPr>
        <p:spPr>
          <a:xfrm>
            <a:off x="993307" y="1269740"/>
            <a:ext cx="432048" cy="360040"/>
          </a:xfrm>
          <a:prstGeom prst="star5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ดาว 5 แฉก 17"/>
          <p:cNvSpPr/>
          <p:nvPr/>
        </p:nvSpPr>
        <p:spPr>
          <a:xfrm>
            <a:off x="997774" y="1758355"/>
            <a:ext cx="432048" cy="36004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3005386" cy="323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34780"/>
            <a:ext cx="4331050" cy="312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ดาว 5 แฉก 7"/>
          <p:cNvSpPr/>
          <p:nvPr/>
        </p:nvSpPr>
        <p:spPr>
          <a:xfrm>
            <a:off x="997774" y="2757407"/>
            <a:ext cx="432048" cy="36004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09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6383"/>
            <a:ext cx="83947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7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77" y="0"/>
            <a:ext cx="1227833" cy="14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กลุ่ม 4"/>
          <p:cNvGrpSpPr/>
          <p:nvPr/>
        </p:nvGrpSpPr>
        <p:grpSpPr>
          <a:xfrm>
            <a:off x="2377760" y="528307"/>
            <a:ext cx="4001588" cy="4548435"/>
            <a:chOff x="1583058" y="476384"/>
            <a:chExt cx="3498160" cy="3976210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2955484" y="1220488"/>
              <a:ext cx="2125734" cy="1236644"/>
              <a:chOff x="2195736" y="1357645"/>
              <a:chExt cx="2125734" cy="1236644"/>
            </a:xfrm>
          </p:grpSpPr>
          <p:grpSp>
            <p:nvGrpSpPr>
              <p:cNvPr id="47" name="กลุ่ม 46"/>
              <p:cNvGrpSpPr/>
              <p:nvPr/>
            </p:nvGrpSpPr>
            <p:grpSpPr>
              <a:xfrm>
                <a:off x="2195736" y="1357645"/>
                <a:ext cx="2125734" cy="622060"/>
                <a:chOff x="2195736" y="1357645"/>
                <a:chExt cx="2125734" cy="622060"/>
              </a:xfrm>
              <a:gradFill>
                <a:gsLst>
                  <a:gs pos="37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</a:gradFill>
            </p:grpSpPr>
            <p:sp>
              <p:nvSpPr>
                <p:cNvPr id="49" name="สามเหลี่ยมหน้าจั่ว 48"/>
                <p:cNvSpPr/>
                <p:nvPr/>
              </p:nvSpPr>
              <p:spPr>
                <a:xfrm>
                  <a:off x="2195736" y="1358946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50" name="สามเหลี่ยมหน้าจั่ว 49"/>
                <p:cNvSpPr/>
                <p:nvPr/>
              </p:nvSpPr>
              <p:spPr>
                <a:xfrm>
                  <a:off x="2904354" y="1358938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51" name="สามเหลี่ยมหน้าจั่ว 50"/>
                <p:cNvSpPr/>
                <p:nvPr/>
              </p:nvSpPr>
              <p:spPr>
                <a:xfrm>
                  <a:off x="3601390" y="1357645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52" name="สามเหลี่ยมหน้าจั่ว 51"/>
                <p:cNvSpPr/>
                <p:nvPr/>
              </p:nvSpPr>
              <p:spPr>
                <a:xfrm rot="10800000">
                  <a:off x="3259430" y="1358937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53" name="สามเหลี่ยมหน้าจั่ว 52"/>
                <p:cNvSpPr/>
                <p:nvPr/>
              </p:nvSpPr>
              <p:spPr>
                <a:xfrm rot="10800000">
                  <a:off x="2549227" y="1358946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</p:grpSp>
          <p:sp>
            <p:nvSpPr>
              <p:cNvPr id="48" name="สามเหลี่ยมหน้าจั่ว 47"/>
              <p:cNvSpPr/>
              <p:nvPr/>
            </p:nvSpPr>
            <p:spPr>
              <a:xfrm rot="10800000">
                <a:off x="3601390" y="1973530"/>
                <a:ext cx="720080" cy="620759"/>
              </a:xfrm>
              <a:prstGeom prst="triangle">
                <a:avLst/>
              </a:prstGeom>
              <a:gradFill flip="none" rotWithShape="1">
                <a:gsLst>
                  <a:gs pos="41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 b="1">
                  <a:latin typeface="2005_iannnnnCTX-9001" panose="02000000000000000000" pitchFamily="2" charset="0"/>
                  <a:cs typeface="+mj-cs"/>
                </a:endParaRPr>
              </a:p>
            </p:txBody>
          </p:sp>
        </p:grpSp>
        <p:grpSp>
          <p:nvGrpSpPr>
            <p:cNvPr id="7" name="กลุ่ม 6"/>
            <p:cNvGrpSpPr/>
            <p:nvPr/>
          </p:nvGrpSpPr>
          <p:grpSpPr>
            <a:xfrm rot="3550230">
              <a:off x="3147446" y="2134471"/>
              <a:ext cx="2125734" cy="1236644"/>
              <a:chOff x="5292080" y="2132856"/>
              <a:chExt cx="2125734" cy="1236644"/>
            </a:xfrm>
          </p:grpSpPr>
          <p:grpSp>
            <p:nvGrpSpPr>
              <p:cNvPr id="40" name="กลุ่ม 39"/>
              <p:cNvGrpSpPr/>
              <p:nvPr/>
            </p:nvGrpSpPr>
            <p:grpSpPr>
              <a:xfrm>
                <a:off x="5292080" y="2132856"/>
                <a:ext cx="2125734" cy="622060"/>
                <a:chOff x="2195736" y="1357645"/>
                <a:chExt cx="2125734" cy="622060"/>
              </a:xfrm>
              <a:gradFill>
                <a:gsLst>
                  <a:gs pos="44000">
                    <a:srgbClr val="FFCC6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</a:gradFill>
            </p:grpSpPr>
            <p:sp>
              <p:nvSpPr>
                <p:cNvPr id="42" name="สามเหลี่ยมหน้าจั่ว 41"/>
                <p:cNvSpPr/>
                <p:nvPr/>
              </p:nvSpPr>
              <p:spPr>
                <a:xfrm>
                  <a:off x="2195736" y="1358946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43" name="สามเหลี่ยมหน้าจั่ว 42"/>
                <p:cNvSpPr/>
                <p:nvPr/>
              </p:nvSpPr>
              <p:spPr>
                <a:xfrm>
                  <a:off x="2904354" y="1358938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44" name="สามเหลี่ยมหน้าจั่ว 43"/>
                <p:cNvSpPr/>
                <p:nvPr/>
              </p:nvSpPr>
              <p:spPr>
                <a:xfrm>
                  <a:off x="3601390" y="1357645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45" name="สามเหลี่ยมหน้าจั่ว 44"/>
                <p:cNvSpPr/>
                <p:nvPr/>
              </p:nvSpPr>
              <p:spPr>
                <a:xfrm rot="10800000">
                  <a:off x="3259430" y="1358937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46" name="สามเหลี่ยมหน้าจั่ว 45"/>
                <p:cNvSpPr/>
                <p:nvPr/>
              </p:nvSpPr>
              <p:spPr>
                <a:xfrm rot="10800000">
                  <a:off x="2549227" y="1358946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</p:grpSp>
          <p:sp>
            <p:nvSpPr>
              <p:cNvPr id="41" name="สามเหลี่ยมหน้าจั่ว 40"/>
              <p:cNvSpPr/>
              <p:nvPr/>
            </p:nvSpPr>
            <p:spPr>
              <a:xfrm rot="10800000">
                <a:off x="6697734" y="2748741"/>
                <a:ext cx="720080" cy="620759"/>
              </a:xfrm>
              <a:prstGeom prst="triangle">
                <a:avLst/>
              </a:prstGeom>
              <a:gradFill flip="none" rotWithShape="1">
                <a:gsLst>
                  <a:gs pos="35000">
                    <a:srgbClr val="FFCC6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 b="1">
                  <a:latin typeface="2005_iannnnnCTX-9001" panose="02000000000000000000" pitchFamily="2" charset="0"/>
                  <a:cs typeface="+mj-cs"/>
                </a:endParaRPr>
              </a:p>
            </p:txBody>
          </p:sp>
        </p:grpSp>
        <p:grpSp>
          <p:nvGrpSpPr>
            <p:cNvPr id="8" name="กลุ่ม 7"/>
            <p:cNvGrpSpPr/>
            <p:nvPr/>
          </p:nvGrpSpPr>
          <p:grpSpPr>
            <a:xfrm rot="10800000">
              <a:off x="1583058" y="2483208"/>
              <a:ext cx="2125734" cy="1236644"/>
              <a:chOff x="5292080" y="2132856"/>
              <a:chExt cx="2125734" cy="1236644"/>
            </a:xfrm>
          </p:grpSpPr>
          <p:grpSp>
            <p:nvGrpSpPr>
              <p:cNvPr id="33" name="กลุ่ม 32"/>
              <p:cNvGrpSpPr/>
              <p:nvPr/>
            </p:nvGrpSpPr>
            <p:grpSpPr>
              <a:xfrm>
                <a:off x="5292080" y="2132856"/>
                <a:ext cx="2125734" cy="622060"/>
                <a:chOff x="2195736" y="1357645"/>
                <a:chExt cx="2125734" cy="622060"/>
              </a:xfrm>
              <a:gradFill>
                <a:gsLst>
                  <a:gs pos="44000">
                    <a:srgbClr val="FFCC6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</a:gradFill>
            </p:grpSpPr>
            <p:sp>
              <p:nvSpPr>
                <p:cNvPr id="35" name="สามเหลี่ยมหน้าจั่ว 34"/>
                <p:cNvSpPr/>
                <p:nvPr/>
              </p:nvSpPr>
              <p:spPr>
                <a:xfrm>
                  <a:off x="2195736" y="1358946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36" name="สามเหลี่ยมหน้าจั่ว 35"/>
                <p:cNvSpPr/>
                <p:nvPr/>
              </p:nvSpPr>
              <p:spPr>
                <a:xfrm>
                  <a:off x="2904354" y="1358938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37" name="สามเหลี่ยมหน้าจั่ว 36"/>
                <p:cNvSpPr/>
                <p:nvPr/>
              </p:nvSpPr>
              <p:spPr>
                <a:xfrm>
                  <a:off x="3601390" y="1357645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38" name="สามเหลี่ยมหน้าจั่ว 37"/>
                <p:cNvSpPr/>
                <p:nvPr/>
              </p:nvSpPr>
              <p:spPr>
                <a:xfrm rot="10800000">
                  <a:off x="3259430" y="1358937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39" name="สามเหลี่ยมหน้าจั่ว 38"/>
                <p:cNvSpPr/>
                <p:nvPr/>
              </p:nvSpPr>
              <p:spPr>
                <a:xfrm rot="10800000">
                  <a:off x="2549227" y="1358946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</p:grpSp>
          <p:sp>
            <p:nvSpPr>
              <p:cNvPr id="34" name="สามเหลี่ยมหน้าจั่ว 33"/>
              <p:cNvSpPr/>
              <p:nvPr/>
            </p:nvSpPr>
            <p:spPr>
              <a:xfrm rot="10800000">
                <a:off x="6697734" y="2748741"/>
                <a:ext cx="720080" cy="620759"/>
              </a:xfrm>
              <a:prstGeom prst="triangle">
                <a:avLst/>
              </a:prstGeom>
              <a:gradFill flip="none" rotWithShape="1">
                <a:gsLst>
                  <a:gs pos="35000">
                    <a:srgbClr val="FFCC6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 b="1">
                  <a:latin typeface="2005_iannnnnCTX-9001" panose="02000000000000000000" pitchFamily="2" charset="0"/>
                  <a:cs typeface="+mj-cs"/>
                </a:endParaRPr>
              </a:p>
            </p:txBody>
          </p:sp>
        </p:grpSp>
        <p:grpSp>
          <p:nvGrpSpPr>
            <p:cNvPr id="9" name="กลุ่ม 8"/>
            <p:cNvGrpSpPr/>
            <p:nvPr/>
          </p:nvGrpSpPr>
          <p:grpSpPr>
            <a:xfrm rot="17921380">
              <a:off x="2092009" y="920929"/>
              <a:ext cx="2125734" cy="1236644"/>
              <a:chOff x="5292080" y="2132856"/>
              <a:chExt cx="2125734" cy="1236644"/>
            </a:xfrm>
          </p:grpSpPr>
          <p:grpSp>
            <p:nvGrpSpPr>
              <p:cNvPr id="26" name="กลุ่ม 25"/>
              <p:cNvGrpSpPr/>
              <p:nvPr/>
            </p:nvGrpSpPr>
            <p:grpSpPr>
              <a:xfrm>
                <a:off x="5292080" y="2132856"/>
                <a:ext cx="2125734" cy="622060"/>
                <a:chOff x="2195736" y="1357645"/>
                <a:chExt cx="2125734" cy="622060"/>
              </a:xfrm>
              <a:gradFill>
                <a:gsLst>
                  <a:gs pos="44000">
                    <a:srgbClr val="FFCC6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</a:gradFill>
            </p:grpSpPr>
            <p:sp>
              <p:nvSpPr>
                <p:cNvPr id="28" name="สามเหลี่ยมหน้าจั่ว 27"/>
                <p:cNvSpPr/>
                <p:nvPr/>
              </p:nvSpPr>
              <p:spPr>
                <a:xfrm>
                  <a:off x="2195736" y="1358946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29" name="สามเหลี่ยมหน้าจั่ว 28"/>
                <p:cNvSpPr/>
                <p:nvPr/>
              </p:nvSpPr>
              <p:spPr>
                <a:xfrm>
                  <a:off x="2904354" y="1358938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30" name="สามเหลี่ยมหน้าจั่ว 29"/>
                <p:cNvSpPr/>
                <p:nvPr/>
              </p:nvSpPr>
              <p:spPr>
                <a:xfrm>
                  <a:off x="3601390" y="1357645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31" name="สามเหลี่ยมหน้าจั่ว 30"/>
                <p:cNvSpPr/>
                <p:nvPr/>
              </p:nvSpPr>
              <p:spPr>
                <a:xfrm rot="10800000">
                  <a:off x="3259430" y="1358937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 dirty="0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32" name="สามเหลี่ยมหน้าจั่ว 31"/>
                <p:cNvSpPr/>
                <p:nvPr/>
              </p:nvSpPr>
              <p:spPr>
                <a:xfrm rot="10800000">
                  <a:off x="2549227" y="1358946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</p:grpSp>
          <p:sp>
            <p:nvSpPr>
              <p:cNvPr id="27" name="สามเหลี่ยมหน้าจั่ว 26"/>
              <p:cNvSpPr/>
              <p:nvPr/>
            </p:nvSpPr>
            <p:spPr>
              <a:xfrm rot="10800000">
                <a:off x="6697734" y="2748741"/>
                <a:ext cx="720080" cy="620759"/>
              </a:xfrm>
              <a:prstGeom prst="triangle">
                <a:avLst/>
              </a:prstGeom>
              <a:gradFill flip="none" rotWithShape="1">
                <a:gsLst>
                  <a:gs pos="35000">
                    <a:srgbClr val="FFCC66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 b="1">
                  <a:latin typeface="2005_iannnnnCTX-9001" panose="02000000000000000000" pitchFamily="2" charset="0"/>
                  <a:cs typeface="+mj-cs"/>
                </a:endParaRPr>
              </a:p>
            </p:txBody>
          </p:sp>
        </p:grpSp>
        <p:grpSp>
          <p:nvGrpSpPr>
            <p:cNvPr id="10" name="กลุ่ม 9"/>
            <p:cNvGrpSpPr/>
            <p:nvPr/>
          </p:nvGrpSpPr>
          <p:grpSpPr>
            <a:xfrm rot="14343326">
              <a:off x="1408928" y="1569070"/>
              <a:ext cx="2125734" cy="1236644"/>
              <a:chOff x="2195736" y="1357645"/>
              <a:chExt cx="2125734" cy="1236644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2195736" y="1357645"/>
                <a:ext cx="2125734" cy="622060"/>
                <a:chOff x="2195736" y="1357645"/>
                <a:chExt cx="2125734" cy="622060"/>
              </a:xfrm>
              <a:gradFill>
                <a:gsLst>
                  <a:gs pos="37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</a:gradFill>
            </p:grpSpPr>
            <p:sp>
              <p:nvSpPr>
                <p:cNvPr id="21" name="สามเหลี่ยมหน้าจั่ว 20"/>
                <p:cNvSpPr/>
                <p:nvPr/>
              </p:nvSpPr>
              <p:spPr>
                <a:xfrm>
                  <a:off x="2195736" y="1358946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22" name="สามเหลี่ยมหน้าจั่ว 21"/>
                <p:cNvSpPr/>
                <p:nvPr/>
              </p:nvSpPr>
              <p:spPr>
                <a:xfrm>
                  <a:off x="2904354" y="1358938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23" name="สามเหลี่ยมหน้าจั่ว 22"/>
                <p:cNvSpPr/>
                <p:nvPr/>
              </p:nvSpPr>
              <p:spPr>
                <a:xfrm>
                  <a:off x="3601390" y="1357645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24" name="สามเหลี่ยมหน้าจั่ว 23"/>
                <p:cNvSpPr/>
                <p:nvPr/>
              </p:nvSpPr>
              <p:spPr>
                <a:xfrm rot="10800000">
                  <a:off x="3259430" y="1358937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25" name="สามเหลี่ยมหน้าจั่ว 24"/>
                <p:cNvSpPr/>
                <p:nvPr/>
              </p:nvSpPr>
              <p:spPr>
                <a:xfrm rot="10800000">
                  <a:off x="2549227" y="1358946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</p:grpSp>
          <p:sp>
            <p:nvSpPr>
              <p:cNvPr id="20" name="สามเหลี่ยมหน้าจั่ว 19"/>
              <p:cNvSpPr/>
              <p:nvPr/>
            </p:nvSpPr>
            <p:spPr>
              <a:xfrm rot="10800000">
                <a:off x="3601390" y="1973530"/>
                <a:ext cx="720080" cy="620759"/>
              </a:xfrm>
              <a:prstGeom prst="triangle">
                <a:avLst/>
              </a:prstGeom>
              <a:gradFill flip="none" rotWithShape="1">
                <a:gsLst>
                  <a:gs pos="41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 b="1">
                  <a:latin typeface="2005_iannnnnCTX-9001" panose="02000000000000000000" pitchFamily="2" charset="0"/>
                  <a:cs typeface="+mj-cs"/>
                </a:endParaRPr>
              </a:p>
            </p:txBody>
          </p:sp>
        </p:grpSp>
        <p:grpSp>
          <p:nvGrpSpPr>
            <p:cNvPr id="11" name="กลุ่ม 10"/>
            <p:cNvGrpSpPr/>
            <p:nvPr/>
          </p:nvGrpSpPr>
          <p:grpSpPr>
            <a:xfrm rot="7149964">
              <a:off x="2466835" y="2771405"/>
              <a:ext cx="2125734" cy="1236644"/>
              <a:chOff x="2195736" y="1357645"/>
              <a:chExt cx="2125734" cy="1236644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2195736" y="1357645"/>
                <a:ext cx="2125734" cy="622060"/>
                <a:chOff x="2195736" y="1357645"/>
                <a:chExt cx="2125734" cy="622060"/>
              </a:xfrm>
              <a:gradFill>
                <a:gsLst>
                  <a:gs pos="37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</a:gradFill>
            </p:grpSpPr>
            <p:sp>
              <p:nvSpPr>
                <p:cNvPr id="14" name="สามเหลี่ยมหน้าจั่ว 13"/>
                <p:cNvSpPr/>
                <p:nvPr/>
              </p:nvSpPr>
              <p:spPr>
                <a:xfrm>
                  <a:off x="2195736" y="1358946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15" name="สามเหลี่ยมหน้าจั่ว 14"/>
                <p:cNvSpPr/>
                <p:nvPr/>
              </p:nvSpPr>
              <p:spPr>
                <a:xfrm>
                  <a:off x="2904354" y="1358938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16" name="สามเหลี่ยมหน้าจั่ว 15"/>
                <p:cNvSpPr/>
                <p:nvPr/>
              </p:nvSpPr>
              <p:spPr>
                <a:xfrm>
                  <a:off x="3601390" y="1357645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17" name="สามเหลี่ยมหน้าจั่ว 16"/>
                <p:cNvSpPr/>
                <p:nvPr/>
              </p:nvSpPr>
              <p:spPr>
                <a:xfrm rot="10800000">
                  <a:off x="3259430" y="1358937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18" name="สามเหลี่ยมหน้าจั่ว 17"/>
                <p:cNvSpPr/>
                <p:nvPr/>
              </p:nvSpPr>
              <p:spPr>
                <a:xfrm rot="10800000">
                  <a:off x="2549227" y="1358946"/>
                  <a:ext cx="720080" cy="62075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b="1">
                    <a:latin typeface="2005_iannnnnCTX-9001" panose="02000000000000000000" pitchFamily="2" charset="0"/>
                    <a:cs typeface="+mj-cs"/>
                  </a:endParaRPr>
                </a:p>
              </p:txBody>
            </p:sp>
          </p:grpSp>
          <p:sp>
            <p:nvSpPr>
              <p:cNvPr id="13" name="สามเหลี่ยมหน้าจั่ว 12"/>
              <p:cNvSpPr/>
              <p:nvPr/>
            </p:nvSpPr>
            <p:spPr>
              <a:xfrm rot="10800000">
                <a:off x="3601390" y="1973530"/>
                <a:ext cx="720080" cy="620759"/>
              </a:xfrm>
              <a:prstGeom prst="triangle">
                <a:avLst/>
              </a:prstGeom>
              <a:gradFill flip="none" rotWithShape="1">
                <a:gsLst>
                  <a:gs pos="41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 b="1">
                  <a:latin typeface="2005_iannnnnCTX-9001" panose="02000000000000000000" pitchFamily="2" charset="0"/>
                  <a:cs typeface="+mj-cs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3947696" y="808586"/>
            <a:ext cx="480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2005_iannnnnCTX-9001" panose="02000000000000000000" pitchFamily="2" charset="0"/>
                <a:cs typeface="+mj-cs"/>
              </a:rPr>
              <a:t>1</a:t>
            </a:r>
            <a:endParaRPr lang="th-TH" sz="4000" b="1" dirty="0">
              <a:latin typeface="2005_iannnnnCTX-9001" panose="02000000000000000000" pitchFamily="2" charset="0"/>
              <a:cs typeface="+mj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59211" y="3369073"/>
            <a:ext cx="684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2005_iannnnnCTX-9001" panose="02000000000000000000" pitchFamily="2" charset="0"/>
                <a:cs typeface="+mj-cs"/>
              </a:rPr>
              <a:t>3</a:t>
            </a:r>
            <a:endParaRPr lang="th-TH" sz="4000" b="1" dirty="0">
              <a:latin typeface="2005_iannnnnCTX-9001" panose="02000000000000000000" pitchFamily="2" charset="0"/>
              <a:cs typeface="+mj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99076" y="3590730"/>
            <a:ext cx="706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2005_iannnnnCTX-9001" panose="02000000000000000000" pitchFamily="2" charset="0"/>
                <a:cs typeface="+mj-cs"/>
              </a:rPr>
              <a:t>5</a:t>
            </a:r>
            <a:endParaRPr lang="th-TH" sz="4000" b="1" dirty="0">
              <a:latin typeface="2005_iannnnnCTX-9001" panose="02000000000000000000" pitchFamily="2" charset="0"/>
              <a:cs typeface="+mj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92791" y="1478785"/>
            <a:ext cx="63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2005_iannnnnCTX-9001" panose="02000000000000000000" pitchFamily="2" charset="0"/>
                <a:cs typeface="+mj-cs"/>
              </a:rPr>
              <a:t>2</a:t>
            </a:r>
            <a:endParaRPr lang="th-TH" sz="4000" b="1" dirty="0">
              <a:latin typeface="2005_iannnnnCTX-9001" panose="02000000000000000000" pitchFamily="2" charset="0"/>
              <a:cs typeface="+mj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12710" y="4350468"/>
            <a:ext cx="703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2005_iannnnnCTX-9001" panose="02000000000000000000" pitchFamily="2" charset="0"/>
                <a:cs typeface="+mj-cs"/>
              </a:rPr>
              <a:t>4</a:t>
            </a:r>
            <a:endParaRPr lang="th-TH" sz="4000" b="1" dirty="0">
              <a:latin typeface="2005_iannnnnCTX-9001" panose="02000000000000000000" pitchFamily="2" charset="0"/>
              <a:cs typeface="+mj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60648" y="1831175"/>
            <a:ext cx="582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2005_iannnnnCTX-9001" panose="02000000000000000000" pitchFamily="2" charset="0"/>
                <a:cs typeface="+mj-cs"/>
              </a:rPr>
              <a:t>6</a:t>
            </a:r>
            <a:endParaRPr lang="th-TH" sz="4000" b="1" dirty="0">
              <a:latin typeface="2005_iannnnnCTX-9001" panose="02000000000000000000" pitchFamily="2" charset="0"/>
              <a:cs typeface="+mj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56887" y="2472849"/>
            <a:ext cx="1390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2005_iannnnnCTX-9001" panose="02000000000000000000" pitchFamily="2" charset="0"/>
                <a:cs typeface="+mj-cs"/>
              </a:rPr>
              <a:t>CAUSE</a:t>
            </a:r>
            <a:endParaRPr lang="th-TH" sz="4000" b="1" dirty="0">
              <a:latin typeface="2005_iannnnnCTX-9001" panose="02000000000000000000" pitchFamily="2" charset="0"/>
              <a:cs typeface="+mj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79348" y="4047094"/>
            <a:ext cx="233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2005_iannnnnCTX-9001" panose="02000000000000000000" pitchFamily="2" charset="0"/>
                <a:cs typeface="+mj-cs"/>
              </a:rPr>
              <a:t>อุบัติเหตุ เช่น ลื่นก้ม</a:t>
            </a:r>
            <a:endParaRPr lang="th-TH" sz="2400" b="1" dirty="0">
              <a:latin typeface="2005_iannnnnCTX-9001" panose="02000000000000000000" pitchFamily="2" charset="0"/>
              <a:cs typeface="+mj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0067" y="3707832"/>
            <a:ext cx="2715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2005_iannnnnCTX-9001" panose="02000000000000000000" pitchFamily="2" charset="0"/>
                <a:cs typeface="+mj-cs"/>
              </a:rPr>
              <a:t> </a:t>
            </a:r>
            <a:r>
              <a:rPr lang="th-TH" sz="2400" b="1" dirty="0" smtClean="0">
                <a:latin typeface="2005_iannnnnCTX-9001" panose="02000000000000000000" pitchFamily="2" charset="0"/>
                <a:cs typeface="+mj-cs"/>
              </a:rPr>
              <a:t>นั่งทำงาน</a:t>
            </a:r>
            <a:r>
              <a:rPr lang="en-US" sz="2400" b="1" dirty="0" smtClean="0">
                <a:latin typeface="2005_iannnnnCTX-9001" panose="02000000000000000000" pitchFamily="2" charset="0"/>
                <a:cs typeface="+mj-cs"/>
              </a:rPr>
              <a:t> computer</a:t>
            </a:r>
          </a:p>
          <a:p>
            <a:r>
              <a:rPr lang="en-US" sz="2400" b="1" dirty="0">
                <a:latin typeface="2005_iannnnnCTX-9001" panose="02000000000000000000" pitchFamily="2" charset="0"/>
                <a:cs typeface="+mj-cs"/>
              </a:rPr>
              <a:t> </a:t>
            </a:r>
            <a:r>
              <a:rPr lang="th-TH" sz="2400" b="1" dirty="0" smtClean="0">
                <a:latin typeface="2005_iannnnnCTX-9001" panose="02000000000000000000" pitchFamily="2" charset="0"/>
                <a:cs typeface="+mj-cs"/>
              </a:rPr>
              <a:t>เป็นเวลานาน</a:t>
            </a:r>
            <a:endParaRPr lang="th-TH" sz="2400" b="1" dirty="0">
              <a:latin typeface="2005_iannnnnCTX-9001" panose="02000000000000000000" pitchFamily="2" charset="0"/>
              <a:cs typeface="+mj-cs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42" y="4391282"/>
            <a:ext cx="1330016" cy="147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33" y="5603382"/>
            <a:ext cx="2617233" cy="12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3578807" y="4900040"/>
            <a:ext cx="169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2005_iannnnnCTX-9001" panose="02000000000000000000" pitchFamily="2" charset="0"/>
                <a:cs typeface="+mj-cs"/>
              </a:rPr>
              <a:t>การไอ จามแรงๆ</a:t>
            </a:r>
            <a:endParaRPr lang="th-TH" sz="2400" b="1" dirty="0">
              <a:latin typeface="2005_iannnnnCTX-9001" panose="02000000000000000000" pitchFamily="2" charset="0"/>
              <a:cs typeface="+mj-cs"/>
            </a:endParaRPr>
          </a:p>
        </p:txBody>
      </p:sp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53308"/>
            <a:ext cx="1728040" cy="160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6444207" y="1385675"/>
            <a:ext cx="273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2005_iannnnnCTX-9001" panose="02000000000000000000" pitchFamily="2" charset="0"/>
                <a:cs typeface="+mj-cs"/>
              </a:rPr>
              <a:t>อิริยาบถที่ไม่เหมาะสม</a:t>
            </a:r>
          </a:p>
          <a:p>
            <a:r>
              <a:rPr lang="en-US" sz="2400" b="1" dirty="0" smtClean="0">
                <a:latin typeface="2005_iannnnnCTX-9001" panose="02000000000000000000" pitchFamily="2" charset="0"/>
                <a:cs typeface="+mj-cs"/>
              </a:rPr>
              <a:t>(Poor posture)</a:t>
            </a:r>
            <a:endParaRPr lang="th-TH" sz="2400" b="1" dirty="0">
              <a:latin typeface="2005_iannnnnCTX-9001" panose="02000000000000000000" pitchFamily="2" charset="0"/>
              <a:cs typeface="+mj-cs"/>
            </a:endParaRPr>
          </a:p>
        </p:txBody>
      </p:sp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4" y="1908246"/>
            <a:ext cx="1142185" cy="155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103846" y="908621"/>
            <a:ext cx="2728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2005_iannnnnCTX-9001" panose="02000000000000000000" pitchFamily="2" charset="0"/>
                <a:cs typeface="+mj-cs"/>
              </a:rPr>
              <a:t>หมอนรองกระดูกทำงานผิดปกติหรือมีภาวะเสื่อม</a:t>
            </a:r>
            <a:r>
              <a:rPr lang="en-US" sz="2400" b="1" dirty="0" smtClean="0">
                <a:latin typeface="2005_iannnnnCTX-9001" panose="02000000000000000000" pitchFamily="2" charset="0"/>
                <a:cs typeface="+mj-cs"/>
              </a:rPr>
              <a:t>)</a:t>
            </a:r>
            <a:endParaRPr lang="th-TH" sz="2400" b="1" dirty="0">
              <a:latin typeface="2005_iannnnnCTX-9001" panose="02000000000000000000" pitchFamily="2" charset="0"/>
              <a:cs typeface="+mj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73848" y="214567"/>
            <a:ext cx="333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2005_iannnnnCTX-9001" panose="02000000000000000000" pitchFamily="2" charset="0"/>
                <a:cs typeface="+mj-cs"/>
              </a:rPr>
              <a:t> </a:t>
            </a:r>
            <a:r>
              <a:rPr lang="th-TH" sz="2400" b="1" dirty="0" smtClean="0">
                <a:latin typeface="2005_iannnnnCTX-9001" panose="02000000000000000000" pitchFamily="2" charset="0"/>
                <a:cs typeface="+mj-cs"/>
              </a:rPr>
              <a:t>ยกของหนักในท่าก้มหลัง ก้มๆเงยๆ</a:t>
            </a:r>
            <a:endParaRPr lang="th-TH" sz="2400" b="1" dirty="0">
              <a:latin typeface="2005_iannnnnCTX-9001" panose="02000000000000000000" pitchFamily="2" charset="0"/>
              <a:cs typeface="+mj-cs"/>
            </a:endParaRPr>
          </a:p>
        </p:txBody>
      </p:sp>
      <p:pic>
        <p:nvPicPr>
          <p:cNvPr id="7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57" y="4673634"/>
            <a:ext cx="2006743" cy="14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9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24" y="4305068"/>
            <a:ext cx="4102410" cy="225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กลุ่ม 1"/>
          <p:cNvGrpSpPr/>
          <p:nvPr/>
        </p:nvGrpSpPr>
        <p:grpSpPr>
          <a:xfrm>
            <a:off x="-193036" y="-747464"/>
            <a:ext cx="9252520" cy="7200800"/>
            <a:chOff x="-324137" y="-471969"/>
            <a:chExt cx="9252520" cy="7200800"/>
          </a:xfrm>
        </p:grpSpPr>
        <p:sp>
          <p:nvSpPr>
            <p:cNvPr id="36" name="สี่เหลี่ยมผืนผ้า 35"/>
            <p:cNvSpPr/>
            <p:nvPr/>
          </p:nvSpPr>
          <p:spPr>
            <a:xfrm>
              <a:off x="-324137" y="-471969"/>
              <a:ext cx="9252520" cy="7200800"/>
            </a:xfrm>
            <a:prstGeom prst="rect">
              <a:avLst/>
            </a:prstGeom>
            <a:blipFill dpi="0" rotWithShape="1">
              <a:blip r:embed="rId3">
                <a:alphaModFix amt="1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cs typeface="+mj-cs"/>
              </a:endParaRPr>
            </a:p>
          </p:txBody>
        </p:sp>
        <p:sp>
          <p:nvSpPr>
            <p:cNvPr id="37" name="ตัดมุมสี่เหลี่ยมผืนผ้าด้านทแยงมุม 36"/>
            <p:cNvSpPr/>
            <p:nvPr/>
          </p:nvSpPr>
          <p:spPr>
            <a:xfrm>
              <a:off x="234694" y="2286395"/>
              <a:ext cx="1824562" cy="2308509"/>
            </a:xfrm>
            <a:prstGeom prst="snip2DiagRect">
              <a:avLst/>
            </a:prstGeom>
            <a:solidFill>
              <a:srgbClr val="FFCCCC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cs typeface="+mj-cs"/>
              </a:endParaRPr>
            </a:p>
          </p:txBody>
        </p:sp>
        <p:sp>
          <p:nvSpPr>
            <p:cNvPr id="38" name="สี่เหลี่ยมผืนผ้า 37"/>
            <p:cNvSpPr/>
            <p:nvPr/>
          </p:nvSpPr>
          <p:spPr>
            <a:xfrm>
              <a:off x="0" y="476672"/>
              <a:ext cx="7740352" cy="864096"/>
            </a:xfrm>
            <a:prstGeom prst="rect">
              <a:avLst/>
            </a:prstGeom>
            <a:solidFill>
              <a:srgbClr val="7B5D55"/>
            </a:solidFill>
            <a:ln>
              <a:solidFill>
                <a:srgbClr val="705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cs typeface="+mj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2378" y="548680"/>
              <a:ext cx="780199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600" b="1" dirty="0" smtClean="0">
                  <a:solidFill>
                    <a:schemeClr val="bg1"/>
                  </a:solidFill>
                  <a:latin typeface="2005_iannnnnCTX-9001" panose="02000000000000000000" pitchFamily="2" charset="0"/>
                  <a:cs typeface="+mj-cs"/>
                </a:rPr>
                <a:t>    </a:t>
              </a:r>
              <a:r>
                <a:rPr lang="th-TH" sz="4400" b="1" dirty="0" smtClean="0">
                  <a:solidFill>
                    <a:schemeClr val="bg1"/>
                  </a:solidFill>
                  <a:latin typeface="2005_iannnnnCTX-9001" panose="02000000000000000000" pitchFamily="2" charset="0"/>
                  <a:cs typeface="+mj-cs"/>
                </a:rPr>
                <a:t>อาการและอาการแสดง</a:t>
              </a:r>
              <a:r>
                <a:rPr lang="en-US" sz="4400" b="1" dirty="0" smtClean="0">
                  <a:solidFill>
                    <a:schemeClr val="bg1"/>
                  </a:solidFill>
                  <a:latin typeface="2005_iannnnnCTX-9001" panose="02000000000000000000" pitchFamily="2" charset="0"/>
                  <a:cs typeface="+mj-cs"/>
                </a:rPr>
                <a:t> (</a:t>
              </a:r>
              <a:r>
                <a:rPr lang="en-US" sz="4400" b="1" dirty="0" err="1" smtClean="0">
                  <a:solidFill>
                    <a:schemeClr val="bg1"/>
                  </a:solidFill>
                  <a:latin typeface="2005_iannnnnCTX-9001" panose="02000000000000000000" pitchFamily="2" charset="0"/>
                  <a:cs typeface="+mj-cs"/>
                </a:rPr>
                <a:t>Sign&amp;Symtoms</a:t>
              </a:r>
              <a:r>
                <a:rPr lang="en-US" sz="4400" b="1" dirty="0" smtClean="0">
                  <a:solidFill>
                    <a:schemeClr val="bg1"/>
                  </a:solidFill>
                  <a:latin typeface="2005_iannnnnCTX-9001" panose="02000000000000000000" pitchFamily="2" charset="0"/>
                  <a:cs typeface="+mj-cs"/>
                </a:rPr>
                <a:t>)</a:t>
              </a:r>
              <a:endParaRPr lang="th-TH" sz="4400" b="1" dirty="0" smtClean="0">
                <a:solidFill>
                  <a:schemeClr val="bg1"/>
                </a:solidFill>
                <a:latin typeface="2005_iannnnnCTX-9001" panose="02000000000000000000" pitchFamily="2" charset="0"/>
                <a:cs typeface="+mj-cs"/>
              </a:endParaRPr>
            </a:p>
          </p:txBody>
        </p:sp>
        <p:sp>
          <p:nvSpPr>
            <p:cNvPr id="40" name="ตัดมุมสี่เหลี่ยมผืนผ้าด้านทแยงมุม 39"/>
            <p:cNvSpPr/>
            <p:nvPr/>
          </p:nvSpPr>
          <p:spPr>
            <a:xfrm>
              <a:off x="2250918" y="2274589"/>
              <a:ext cx="1872208" cy="2320316"/>
            </a:xfrm>
            <a:prstGeom prst="snip2Diag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cs typeface="+mj-cs"/>
              </a:endParaRPr>
            </a:p>
          </p:txBody>
        </p:sp>
        <p:sp>
          <p:nvSpPr>
            <p:cNvPr id="41" name="ตัดมุมสี่เหลี่ยมผืนผ้าด้านทแยงมุม 40"/>
            <p:cNvSpPr/>
            <p:nvPr/>
          </p:nvSpPr>
          <p:spPr>
            <a:xfrm>
              <a:off x="6655499" y="2303908"/>
              <a:ext cx="1783374" cy="2290997"/>
            </a:xfrm>
            <a:prstGeom prst="snip2DiagRect">
              <a:avLst/>
            </a:prstGeom>
            <a:solidFill>
              <a:srgbClr val="FFCC99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cs typeface="+mj-cs"/>
              </a:endParaRPr>
            </a:p>
          </p:txBody>
        </p:sp>
        <p:sp>
          <p:nvSpPr>
            <p:cNvPr id="42" name="ตัดมุมสี่เหลี่ยมผืนผ้าด้านทแยงมุม 41"/>
            <p:cNvSpPr/>
            <p:nvPr/>
          </p:nvSpPr>
          <p:spPr>
            <a:xfrm>
              <a:off x="4582580" y="2303908"/>
              <a:ext cx="1770748" cy="2290997"/>
            </a:xfrm>
            <a:prstGeom prst="snip2DiagRect">
              <a:avLst/>
            </a:prstGeom>
            <a:solidFill>
              <a:srgbClr val="FFFFCC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cs typeface="+mj-cs"/>
              </a:endParaRPr>
            </a:p>
          </p:txBody>
        </p:sp>
        <p:sp>
          <p:nvSpPr>
            <p:cNvPr id="43" name="สี่เหลี่ยมผืนผ้า 42"/>
            <p:cNvSpPr/>
            <p:nvPr/>
          </p:nvSpPr>
          <p:spPr>
            <a:xfrm rot="5400000">
              <a:off x="644135" y="1785960"/>
              <a:ext cx="936104" cy="45719"/>
            </a:xfrm>
            <a:prstGeom prst="rect">
              <a:avLst/>
            </a:prstGeom>
            <a:solidFill>
              <a:srgbClr val="7B5D55"/>
            </a:solidFill>
            <a:ln>
              <a:solidFill>
                <a:srgbClr val="7D6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cs typeface="+mj-cs"/>
              </a:endParaRPr>
            </a:p>
          </p:txBody>
        </p:sp>
        <p:sp>
          <p:nvSpPr>
            <p:cNvPr id="44" name="สี่เหลี่ยมผืนผ้า 43"/>
            <p:cNvSpPr/>
            <p:nvPr/>
          </p:nvSpPr>
          <p:spPr>
            <a:xfrm rot="5400000">
              <a:off x="4903465" y="1795486"/>
              <a:ext cx="936104" cy="45719"/>
            </a:xfrm>
            <a:prstGeom prst="rect">
              <a:avLst/>
            </a:prstGeom>
            <a:solidFill>
              <a:srgbClr val="7B5D55"/>
            </a:solidFill>
            <a:ln>
              <a:solidFill>
                <a:srgbClr val="7D6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cs typeface="+mj-cs"/>
              </a:endParaRPr>
            </a:p>
          </p:txBody>
        </p:sp>
        <p:sp>
          <p:nvSpPr>
            <p:cNvPr id="45" name="สี่เหลี่ยมผืนผ้า 44"/>
            <p:cNvSpPr/>
            <p:nvPr/>
          </p:nvSpPr>
          <p:spPr>
            <a:xfrm rot="5400000">
              <a:off x="2714659" y="1797209"/>
              <a:ext cx="932656" cy="45719"/>
            </a:xfrm>
            <a:prstGeom prst="rect">
              <a:avLst/>
            </a:prstGeom>
            <a:solidFill>
              <a:srgbClr val="7B5D55"/>
            </a:solidFill>
            <a:ln>
              <a:solidFill>
                <a:srgbClr val="7D6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cs typeface="+mj-cs"/>
              </a:endParaRPr>
            </a:p>
          </p:txBody>
        </p:sp>
        <p:sp>
          <p:nvSpPr>
            <p:cNvPr id="46" name="สี่เหลี่ยมผืนผ้า 45"/>
            <p:cNvSpPr/>
            <p:nvPr/>
          </p:nvSpPr>
          <p:spPr>
            <a:xfrm rot="5400000">
              <a:off x="7074371" y="1790724"/>
              <a:ext cx="945630" cy="45719"/>
            </a:xfrm>
            <a:prstGeom prst="rect">
              <a:avLst/>
            </a:prstGeom>
            <a:solidFill>
              <a:srgbClr val="7B5D55"/>
            </a:solidFill>
            <a:ln>
              <a:solidFill>
                <a:srgbClr val="7D6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cs typeface="+mj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7544" y="3140967"/>
              <a:ext cx="14761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2005_iannnnnCTX-9001" panose="02000000000000000000" pitchFamily="2" charset="0"/>
                  <a:cs typeface="+mj-cs"/>
                </a:rPr>
                <a:t> ปวดหลังร้าวลงขาข้างใดข้างหนึ่งหรือทั้งสองข้างก็ได้</a:t>
              </a:r>
              <a:endParaRPr lang="th-TH" sz="2000" b="1" dirty="0">
                <a:latin typeface="2005_iannnnnCTX-9001" panose="02000000000000000000" pitchFamily="2" charset="0"/>
                <a:cs typeface="+mj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20506" y="2799514"/>
              <a:ext cx="17026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latin typeface="2005_iannnnnCTX-9001" panose="02000000000000000000" pitchFamily="2" charset="0"/>
                  <a:cs typeface="+mj-cs"/>
                </a:rPr>
                <a:t>มีอาการชาตาม </a:t>
              </a:r>
              <a:r>
                <a:rPr lang="en-US" sz="2400" b="1" dirty="0" smtClean="0">
                  <a:latin typeface="2005_iannnnnCTX-9001" panose="02000000000000000000" pitchFamily="2" charset="0"/>
                  <a:cs typeface="+mj-cs"/>
                </a:rPr>
                <a:t>dermatome </a:t>
              </a:r>
              <a:r>
                <a:rPr lang="th-TH" sz="2400" b="1" dirty="0" smtClean="0">
                  <a:latin typeface="2005_iannnnnCTX-9001" panose="02000000000000000000" pitchFamily="2" charset="0"/>
                  <a:cs typeface="+mj-cs"/>
                </a:rPr>
                <a:t>ของเส้นประสาทที่ถูกกดทับ</a:t>
              </a:r>
              <a:endParaRPr lang="th-TH" sz="2400" b="1" dirty="0">
                <a:latin typeface="2005_iannnnnCTX-9001" panose="02000000000000000000" pitchFamily="2" charset="0"/>
                <a:cs typeface="+mj-cs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847015" y="2276872"/>
              <a:ext cx="576064" cy="576064"/>
            </a:xfrm>
            <a:prstGeom prst="ellipse">
              <a:avLst/>
            </a:prstGeom>
            <a:solidFill>
              <a:srgbClr val="7B5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cs typeface="+mj-cs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2892955" y="2261237"/>
              <a:ext cx="576064" cy="576064"/>
            </a:xfrm>
            <a:prstGeom prst="ellipse">
              <a:avLst/>
            </a:prstGeom>
            <a:solidFill>
              <a:srgbClr val="7B5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cs typeface="+mj-cs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60625" y="2286396"/>
              <a:ext cx="576064" cy="576064"/>
            </a:xfrm>
            <a:prstGeom prst="ellipse">
              <a:avLst/>
            </a:prstGeom>
            <a:solidFill>
              <a:srgbClr val="7B5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cs typeface="+mj-cs"/>
              </a:endParaRPr>
            </a:p>
          </p:txBody>
        </p:sp>
        <p:sp>
          <p:nvSpPr>
            <p:cNvPr id="52" name="วงรี 51"/>
            <p:cNvSpPr/>
            <p:nvPr/>
          </p:nvSpPr>
          <p:spPr>
            <a:xfrm>
              <a:off x="7259154" y="2229564"/>
              <a:ext cx="576064" cy="576064"/>
            </a:xfrm>
            <a:prstGeom prst="ellipse">
              <a:avLst/>
            </a:prstGeom>
            <a:solidFill>
              <a:srgbClr val="7B5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cs typeface="+mj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55027" y="2286396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chemeClr val="bg1"/>
                  </a:solidFill>
                  <a:latin typeface="2005_iannnnnCTX-9001" panose="02000000000000000000" pitchFamily="2" charset="0"/>
                  <a:cs typeface="+mj-cs"/>
                </a:rPr>
                <a:t>1</a:t>
              </a:r>
              <a:endParaRPr lang="th-TH" sz="3200" b="1" dirty="0">
                <a:solidFill>
                  <a:schemeClr val="bg1"/>
                </a:solidFill>
                <a:latin typeface="2005_iannnnnCTX-9001" panose="02000000000000000000" pitchFamily="2" charset="0"/>
                <a:cs typeface="+mj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23828" y="2264248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2005_iannnnnCTX-9001" panose="02000000000000000000" pitchFamily="2" charset="0"/>
                  <a:cs typeface="+mj-cs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14357" y="2274589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chemeClr val="bg1"/>
                  </a:solidFill>
                  <a:latin typeface="2005_iannnnnCTX-9001" panose="02000000000000000000" pitchFamily="2" charset="0"/>
                  <a:cs typeface="+mj-cs"/>
                </a:rPr>
                <a:t>3</a:t>
              </a:r>
              <a:endParaRPr lang="th-TH" sz="3200" b="1" dirty="0">
                <a:solidFill>
                  <a:schemeClr val="bg1"/>
                </a:solidFill>
                <a:latin typeface="2005_iannnnnCTX-9001" panose="02000000000000000000" pitchFamily="2" charset="0"/>
                <a:cs typeface="+mj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80312" y="2229564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chemeClr val="bg1"/>
                  </a:solidFill>
                  <a:latin typeface="2005_iannnnnCTX-9001" panose="02000000000000000000" pitchFamily="2" charset="0"/>
                  <a:cs typeface="+mj-cs"/>
                </a:rPr>
                <a:t>4</a:t>
              </a:r>
              <a:endParaRPr lang="th-TH" sz="3200" b="1" dirty="0">
                <a:solidFill>
                  <a:schemeClr val="bg1"/>
                </a:solidFill>
                <a:latin typeface="2005_iannnnnCTX-9001" panose="02000000000000000000" pitchFamily="2" charset="0"/>
                <a:cs typeface="+mj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02742" y="3140967"/>
              <a:ext cx="1530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latin typeface="2005_iannnnnCTX-9001" panose="02000000000000000000" pitchFamily="2" charset="0"/>
                  <a:cs typeface="+mj-cs"/>
                </a:rPr>
                <a:t>มีอาการอ่อนแรงของขาและเท้า</a:t>
              </a:r>
              <a:endParaRPr lang="th-TH" sz="2400" b="1" dirty="0">
                <a:latin typeface="2005_iannnnnCTX-9001" panose="02000000000000000000" pitchFamily="2" charset="0"/>
                <a:cs typeface="+mj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23459" y="2805628"/>
              <a:ext cx="17154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latin typeface="2005_iannnnnCTX-9001" panose="02000000000000000000" pitchFamily="2" charset="0"/>
                  <a:cs typeface="+mj-cs"/>
                </a:rPr>
                <a:t>ถ้าอาการรุนแรงจะมีอาการปัสสาวะไม่ออกหรือกลั้น อุจจาระไม่ได้</a:t>
              </a:r>
              <a:endParaRPr lang="th-TH" sz="2400" b="1" dirty="0">
                <a:latin typeface="2005_iannnnnCTX-9001" panose="02000000000000000000" pitchFamily="2" charset="0"/>
                <a:cs typeface="+mj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8" y="4437112"/>
            <a:ext cx="32924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2505602" y="703951"/>
            <a:ext cx="4896544" cy="4958178"/>
            <a:chOff x="2316605" y="738457"/>
            <a:chExt cx="4392488" cy="4447777"/>
          </a:xfrm>
        </p:grpSpPr>
        <p:grpSp>
          <p:nvGrpSpPr>
            <p:cNvPr id="16" name="กลุ่ม 15"/>
            <p:cNvGrpSpPr/>
            <p:nvPr/>
          </p:nvGrpSpPr>
          <p:grpSpPr>
            <a:xfrm rot="2058061">
              <a:off x="3680204" y="738457"/>
              <a:ext cx="1551764" cy="4392488"/>
              <a:chOff x="6719376" y="933563"/>
              <a:chExt cx="1551764" cy="4392488"/>
            </a:xfrm>
            <a:solidFill>
              <a:srgbClr val="FFC000"/>
            </a:solidFill>
          </p:grpSpPr>
          <p:sp>
            <p:nvSpPr>
              <p:cNvPr id="11" name="สี่เหลี่ยมผืนผ้ามุมมน 10"/>
              <p:cNvSpPr/>
              <p:nvPr/>
            </p:nvSpPr>
            <p:spPr>
              <a:xfrm rot="17467225">
                <a:off x="5299014" y="2353925"/>
                <a:ext cx="4392488" cy="1551764"/>
              </a:xfrm>
              <a:prstGeom prst="roundRect">
                <a:avLst>
                  <a:gd name="adj" fmla="val 50000"/>
                </a:avLst>
              </a:pr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สี่เหลี่ยมผืนผ้ามุมมน 11"/>
              <p:cNvSpPr/>
              <p:nvPr/>
            </p:nvSpPr>
            <p:spPr>
              <a:xfrm rot="17467225">
                <a:off x="5458997" y="2482230"/>
                <a:ext cx="4072523" cy="1238005"/>
              </a:xfrm>
              <a:prstGeom prst="roundRect">
                <a:avLst>
                  <a:gd name="adj" fmla="val 50000"/>
                </a:avLst>
              </a:prstGeom>
              <a:grp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9" name="กลุ่ม 18"/>
            <p:cNvGrpSpPr/>
            <p:nvPr/>
          </p:nvGrpSpPr>
          <p:grpSpPr>
            <a:xfrm rot="1784348">
              <a:off x="2316605" y="2280945"/>
              <a:ext cx="4392488" cy="1551764"/>
              <a:chOff x="5371022" y="1837550"/>
              <a:chExt cx="4392488" cy="1551764"/>
            </a:xfrm>
          </p:grpSpPr>
          <p:sp>
            <p:nvSpPr>
              <p:cNvPr id="17" name="สี่เหลี่ยมผืนผ้ามุมมน 16"/>
              <p:cNvSpPr/>
              <p:nvPr/>
            </p:nvSpPr>
            <p:spPr>
              <a:xfrm rot="21210539">
                <a:off x="5371022" y="1837550"/>
                <a:ext cx="4392488" cy="1551764"/>
              </a:xfrm>
              <a:prstGeom prst="roundRect">
                <a:avLst>
                  <a:gd name="adj" fmla="val 50000"/>
                </a:avLst>
              </a:prstGeom>
              <a:solidFill>
                <a:srgbClr val="008080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สี่เหลี่ยมผืนผ้ามุมมน 17"/>
              <p:cNvSpPr/>
              <p:nvPr/>
            </p:nvSpPr>
            <p:spPr>
              <a:xfrm rot="21210539">
                <a:off x="5531005" y="1965855"/>
                <a:ext cx="4072523" cy="1238005"/>
              </a:xfrm>
              <a:prstGeom prst="roundRect">
                <a:avLst>
                  <a:gd name="adj" fmla="val 50000"/>
                </a:avLst>
              </a:prstGeom>
              <a:solidFill>
                <a:srgbClr val="008080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0" name="สี่เหลี่ยมผืนผ้ามุมมน 9"/>
            <p:cNvSpPr/>
            <p:nvPr/>
          </p:nvSpPr>
          <p:spPr>
            <a:xfrm rot="5400000">
              <a:off x="2259843" y="2214108"/>
              <a:ext cx="4392488" cy="1551764"/>
            </a:xfrm>
            <a:prstGeom prst="roundRect">
              <a:avLst>
                <a:gd name="adj" fmla="val 50000"/>
              </a:avLst>
            </a:prstGeom>
            <a:solidFill>
              <a:srgbClr val="FF9999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มุมมน 6"/>
            <p:cNvSpPr/>
            <p:nvPr/>
          </p:nvSpPr>
          <p:spPr>
            <a:xfrm rot="5400000">
              <a:off x="2419826" y="2342413"/>
              <a:ext cx="4072523" cy="1238005"/>
            </a:xfrm>
            <a:prstGeom prst="roundRect">
              <a:avLst>
                <a:gd name="adj" fmla="val 50000"/>
              </a:avLst>
            </a:prstGeom>
            <a:solidFill>
              <a:srgbClr val="FF9999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รูปหกเหลี่ยม 3"/>
            <p:cNvSpPr/>
            <p:nvPr/>
          </p:nvSpPr>
          <p:spPr>
            <a:xfrm rot="5400000">
              <a:off x="3267370" y="1925016"/>
              <a:ext cx="2490959" cy="2147378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bg1">
                  <a:lumMod val="6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รูปหกเหลี่ยม 7"/>
            <p:cNvSpPr/>
            <p:nvPr/>
          </p:nvSpPr>
          <p:spPr>
            <a:xfrm rot="5400000">
              <a:off x="3730072" y="2354910"/>
              <a:ext cx="1565557" cy="134961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รูปหกเหลี่ยม 8"/>
            <p:cNvSpPr/>
            <p:nvPr/>
          </p:nvSpPr>
          <p:spPr>
            <a:xfrm rot="5400000">
              <a:off x="3627742" y="2226967"/>
              <a:ext cx="1770214" cy="1526047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rgbClr val="FFFFCC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022339" y="2964795"/>
            <a:ext cx="210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+mj-cs"/>
              </a:rPr>
              <a:t>TREATMENT</a:t>
            </a:r>
            <a:endParaRPr lang="th-TH" b="1" dirty="0">
              <a:cs typeface="+mj-cs"/>
            </a:endParaRPr>
          </a:p>
        </p:txBody>
      </p:sp>
      <p:cxnSp>
        <p:nvCxnSpPr>
          <p:cNvPr id="23" name="ตัวเชื่อมต่อตรง 22"/>
          <p:cNvCxnSpPr/>
          <p:nvPr/>
        </p:nvCxnSpPr>
        <p:spPr>
          <a:xfrm>
            <a:off x="4120083" y="3558652"/>
            <a:ext cx="1701167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4120083" y="2847447"/>
            <a:ext cx="1701167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86185" y="1977113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 smtClean="0">
                <a:solidFill>
                  <a:schemeClr val="bg1"/>
                </a:solidFill>
                <a:cs typeface="+mj-cs"/>
              </a:rPr>
              <a:t>6</a:t>
            </a:r>
            <a:endParaRPr lang="th-TH" sz="72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8162" y="828574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cs typeface="+mj-cs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75496" y="1572268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cs typeface="+mj-cs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71713" y="3271714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cs typeface="+mj-cs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84513" y="4299153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cs typeface="+mj-cs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54643" y="3568177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  <a:cs typeface="+mj-cs"/>
              </a:rPr>
              <a:t>5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2606436" y="305354"/>
            <a:ext cx="5126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cs typeface="+mj-cs"/>
              </a:rPr>
              <a:t>1.ให้ผู้ป่วยนอน</a:t>
            </a:r>
            <a:r>
              <a:rPr lang="th-TH" b="1" dirty="0">
                <a:cs typeface="+mj-cs"/>
              </a:rPr>
              <a:t>พัก</a:t>
            </a:r>
            <a:r>
              <a:rPr lang="th-TH" b="1" dirty="0" smtClean="0">
                <a:cs typeface="+mj-cs"/>
              </a:rPr>
              <a:t>ในช่วง</a:t>
            </a:r>
            <a:r>
              <a:rPr lang="th-TH" b="1" dirty="0">
                <a:cs typeface="+mj-cs"/>
              </a:rPr>
              <a:t>ที่มีอาการปวด</a:t>
            </a:r>
            <a:r>
              <a:rPr lang="th-TH" b="1" dirty="0" smtClean="0">
                <a:cs typeface="+mj-cs"/>
              </a:rPr>
              <a:t>รุนแรงมากๆ</a:t>
            </a:r>
            <a:endParaRPr lang="th-TH" b="1" dirty="0">
              <a:cs typeface="+mj-cs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7027533" y="1479936"/>
            <a:ext cx="22571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cs typeface="+mj-cs"/>
              </a:rPr>
              <a:t>2. ยาแก้ปวด </a:t>
            </a:r>
            <a:endParaRPr lang="en-US" b="1" dirty="0" smtClean="0">
              <a:cs typeface="+mj-cs"/>
            </a:endParaRPr>
          </a:p>
          <a:p>
            <a:r>
              <a:rPr lang="en-US" sz="2400" b="1" dirty="0" err="1" smtClean="0">
                <a:cs typeface="+mj-cs"/>
              </a:rPr>
              <a:t>Paracetamol</a:t>
            </a:r>
            <a:endParaRPr lang="en-US" sz="2400" b="1" dirty="0" smtClean="0">
              <a:cs typeface="+mj-cs"/>
            </a:endParaRPr>
          </a:p>
          <a:p>
            <a:r>
              <a:rPr lang="en-US" sz="2400" b="1" dirty="0" smtClean="0">
                <a:cs typeface="+mj-cs"/>
              </a:rPr>
              <a:t> </a:t>
            </a:r>
            <a:r>
              <a:rPr lang="en-US" sz="2400" b="1" dirty="0">
                <a:cs typeface="+mj-cs"/>
              </a:rPr>
              <a:t>NSAIDs</a:t>
            </a:r>
            <a:endParaRPr lang="th-TH" sz="2400" b="1" dirty="0">
              <a:cs typeface="+mj-cs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6442607" y="4623377"/>
            <a:ext cx="32034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cs typeface="+mj-cs"/>
              </a:rPr>
              <a:t>3.  ยา</a:t>
            </a:r>
            <a:r>
              <a:rPr lang="th-TH" b="1" dirty="0">
                <a:cs typeface="+mj-cs"/>
              </a:rPr>
              <a:t>คลาย</a:t>
            </a:r>
            <a:r>
              <a:rPr lang="th-TH" b="1" dirty="0" smtClean="0">
                <a:cs typeface="+mj-cs"/>
              </a:rPr>
              <a:t>กล้ามเนื้อ </a:t>
            </a:r>
          </a:p>
          <a:p>
            <a:r>
              <a:rPr lang="th-TH" sz="2400" b="1" dirty="0" smtClean="0">
                <a:cs typeface="+mj-cs"/>
              </a:rPr>
              <a:t>(</a:t>
            </a:r>
            <a:r>
              <a:rPr lang="en-US" sz="2400" b="1" dirty="0">
                <a:cs typeface="+mj-cs"/>
              </a:rPr>
              <a:t>Muscle relaxant)</a:t>
            </a:r>
            <a:r>
              <a:rPr lang="en-US" sz="2400" dirty="0"/>
              <a:t> </a:t>
            </a:r>
            <a:endParaRPr lang="th-TH" sz="2400" dirty="0"/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3411094" y="5709676"/>
            <a:ext cx="3688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cs typeface="+mj-cs"/>
              </a:rPr>
              <a:t>4.ฉีด</a:t>
            </a:r>
            <a:r>
              <a:rPr lang="th-TH" b="1" dirty="0" err="1">
                <a:cs typeface="+mj-cs"/>
              </a:rPr>
              <a:t>ยาส</a:t>
            </a:r>
            <a:r>
              <a:rPr lang="th-TH" b="1" dirty="0" err="1" smtClean="0">
                <a:cs typeface="+mj-cs"/>
              </a:rPr>
              <a:t>เตียรอยด์</a:t>
            </a:r>
            <a:r>
              <a:rPr lang="th-TH" b="1" dirty="0" smtClean="0">
                <a:cs typeface="+mj-cs"/>
              </a:rPr>
              <a:t>เข้า</a:t>
            </a:r>
            <a:r>
              <a:rPr lang="th-TH" b="1" dirty="0">
                <a:cs typeface="+mj-cs"/>
              </a:rPr>
              <a:t>ใน</a:t>
            </a:r>
            <a:r>
              <a:rPr lang="th-TH" b="1" dirty="0" smtClean="0">
                <a:cs typeface="+mj-cs"/>
              </a:rPr>
              <a:t>โพรง</a:t>
            </a:r>
          </a:p>
          <a:p>
            <a:r>
              <a:rPr lang="th-TH" b="1" dirty="0" smtClean="0">
                <a:cs typeface="+mj-cs"/>
              </a:rPr>
              <a:t>กระดูก</a:t>
            </a:r>
            <a:r>
              <a:rPr lang="th-TH" b="1" dirty="0">
                <a:cs typeface="+mj-cs"/>
              </a:rPr>
              <a:t>สัน</a:t>
            </a:r>
            <a:r>
              <a:rPr lang="th-TH" b="1" dirty="0" smtClean="0">
                <a:cs typeface="+mj-cs"/>
              </a:rPr>
              <a:t>หลัง</a:t>
            </a:r>
            <a:r>
              <a:rPr lang="en-US" b="1" dirty="0" smtClean="0">
                <a:cs typeface="+mj-cs"/>
              </a:rPr>
              <a:t>&gt;&gt;</a:t>
            </a:r>
            <a:r>
              <a:rPr lang="th-TH" b="1" dirty="0" smtClean="0">
                <a:cs typeface="+mj-cs"/>
              </a:rPr>
              <a:t>เพื่อลดการอักเสบ</a:t>
            </a:r>
            <a:endParaRPr lang="th-TH" b="1" dirty="0">
              <a:cs typeface="+mj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4418" y="470222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5. วิธีการผ่าตัด</a:t>
            </a:r>
            <a:endParaRPr lang="th-TH" b="1" dirty="0">
              <a:cs typeface="+mj-cs"/>
            </a:endParaRPr>
          </a:p>
        </p:txBody>
      </p:sp>
      <p:grpSp>
        <p:nvGrpSpPr>
          <p:cNvPr id="39" name="กลุ่ม 38"/>
          <p:cNvGrpSpPr/>
          <p:nvPr/>
        </p:nvGrpSpPr>
        <p:grpSpPr>
          <a:xfrm>
            <a:off x="107504" y="1983813"/>
            <a:ext cx="2700300" cy="2136340"/>
            <a:chOff x="-1749" y="1822486"/>
            <a:chExt cx="2700300" cy="2136340"/>
          </a:xfrm>
        </p:grpSpPr>
        <p:sp>
          <p:nvSpPr>
            <p:cNvPr id="25" name="TextBox 24"/>
            <p:cNvSpPr txBox="1"/>
            <p:nvPr/>
          </p:nvSpPr>
          <p:spPr>
            <a:xfrm>
              <a:off x="-1749" y="1822486"/>
              <a:ext cx="27003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u="sng" dirty="0" smtClean="0">
                  <a:cs typeface="+mj-cs"/>
                </a:rPr>
                <a:t>6.กายภาพบำบัด</a:t>
              </a:r>
            </a:p>
            <a:p>
              <a:r>
                <a:rPr lang="th-TH" sz="3200" b="1" dirty="0" smtClean="0">
                  <a:cs typeface="+mj-cs"/>
                </a:rPr>
                <a:t>*</a:t>
              </a:r>
              <a:r>
                <a:rPr lang="th-TH" sz="2400" b="1" dirty="0" smtClean="0">
                  <a:cs typeface="+mj-cs"/>
                </a:rPr>
                <a:t>การรักษาโดยใช้เครื่องมือ เช่น </a:t>
              </a:r>
              <a:r>
                <a:rPr lang="en-US" sz="2400" b="1" dirty="0" smtClean="0">
                  <a:cs typeface="+mj-cs"/>
                </a:rPr>
                <a:t>Traction shortwave</a:t>
              </a:r>
            </a:p>
            <a:p>
              <a:r>
                <a:rPr lang="th-TH" sz="2400" b="1" dirty="0">
                  <a:cs typeface="+mj-cs"/>
                </a:rPr>
                <a:t>*</a:t>
              </a:r>
              <a:r>
                <a:rPr lang="th-TH" sz="2400" b="1" dirty="0" smtClean="0">
                  <a:cs typeface="+mj-cs"/>
                </a:rPr>
                <a:t>การรักษาด้วยหัตถการ</a:t>
              </a:r>
            </a:p>
            <a:p>
              <a:r>
                <a:rPr lang="th-TH" sz="2400" b="1" dirty="0" smtClean="0">
                  <a:cs typeface="+mj-cs"/>
                </a:rPr>
                <a:t>*การออกกำลังกาย</a:t>
              </a:r>
            </a:p>
          </p:txBody>
        </p:sp>
        <p:sp>
          <p:nvSpPr>
            <p:cNvPr id="38" name="สี่เหลี่ยมผืนผ้า 37"/>
            <p:cNvSpPr/>
            <p:nvPr/>
          </p:nvSpPr>
          <p:spPr>
            <a:xfrm>
              <a:off x="33700" y="3493752"/>
              <a:ext cx="1858810" cy="465074"/>
            </a:xfrm>
            <a:prstGeom prst="rect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3412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894160" y="5115649"/>
            <a:ext cx="7344816" cy="1642562"/>
          </a:xfrm>
          <a:prstGeom prst="rect">
            <a:avLst/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40000">
                <a:srgbClr val="FFC000"/>
              </a:gs>
              <a:gs pos="100000">
                <a:schemeClr val="accent1">
                  <a:tint val="44500"/>
                  <a:satMod val="160000"/>
                </a:schemeClr>
              </a:gs>
              <a:gs pos="88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9345" y="1557247"/>
            <a:ext cx="4108801" cy="1584176"/>
          </a:xfrm>
          <a:prstGeom prst="rect">
            <a:avLst/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95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th-TH" sz="3600" b="1" dirty="0"/>
              <a:t>การออกกำลังสำหรับโรคหมอนรองกระดูกสัน</a:t>
            </a:r>
            <a:r>
              <a:rPr lang="th-TH" sz="3600" b="1" dirty="0" smtClean="0"/>
              <a:t>หลังทับเส้นประสาท</a:t>
            </a:r>
            <a:br>
              <a:rPr lang="th-TH" sz="3600" b="1" dirty="0" smtClean="0"/>
            </a:br>
            <a:r>
              <a:rPr lang="en-US" sz="3600" b="1" dirty="0" smtClean="0"/>
              <a:t>Extension exercise/</a:t>
            </a:r>
            <a:r>
              <a:rPr lang="en-US" sz="3600" b="1" dirty="0" err="1" smtClean="0"/>
              <a:t>Mckenzie</a:t>
            </a:r>
            <a:r>
              <a:rPr lang="en-US" sz="3600" b="1" dirty="0" smtClean="0"/>
              <a:t> Exercise</a:t>
            </a:r>
            <a:endParaRPr lang="th-TH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12" y="1916832"/>
            <a:ext cx="3404220" cy="86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2" y="3573016"/>
            <a:ext cx="3406105" cy="91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57" y="3096638"/>
            <a:ext cx="2633711" cy="159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232" y="1656837"/>
            <a:ext cx="3905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ในระยะแรกหรือมีอาการปวดมากๆ ควรให้นอนพักในท่านอนคว่ำประมาณ </a:t>
            </a:r>
          </a:p>
          <a:p>
            <a:r>
              <a:rPr lang="th-TH" b="1" dirty="0" smtClean="0">
                <a:cs typeface="+mj-cs"/>
              </a:rPr>
              <a:t>20-30 นาที</a:t>
            </a:r>
            <a:endParaRPr lang="th-TH" b="1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244432"/>
            <a:ext cx="7189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มีอาการปวดดีขึ้น สามารถขยับตัวได้ ให้อยู่ในท่านอนคว่ำตั้งข้อศอกตามภาพ 1 แล้วค่อยๆใช้มือดันลำตัวขึ้น และค่อยๆกลับมาท่าแรก ทำ10 ครั้ง /</a:t>
            </a:r>
            <a:r>
              <a:rPr lang="en-US" b="1" dirty="0" smtClean="0">
                <a:cs typeface="+mj-cs"/>
              </a:rPr>
              <a:t>set</a:t>
            </a:r>
            <a:r>
              <a:rPr lang="th-TH" b="1" dirty="0" smtClean="0">
                <a:cs typeface="+mj-cs"/>
              </a:rPr>
              <a:t> ทำ 3 </a:t>
            </a:r>
            <a:r>
              <a:rPr lang="en-US" b="1" dirty="0" smtClean="0">
                <a:cs typeface="+mj-cs"/>
              </a:rPr>
              <a:t>set</a:t>
            </a:r>
          </a:p>
        </p:txBody>
      </p:sp>
      <p:sp>
        <p:nvSpPr>
          <p:cNvPr id="9" name="ลูกศรขวา 8"/>
          <p:cNvSpPr/>
          <p:nvPr/>
        </p:nvSpPr>
        <p:spPr>
          <a:xfrm>
            <a:off x="4428680" y="2060848"/>
            <a:ext cx="720080" cy="432504"/>
          </a:xfrm>
          <a:prstGeom prst="rightArrow">
            <a:avLst/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95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ขวา 13"/>
          <p:cNvSpPr/>
          <p:nvPr/>
        </p:nvSpPr>
        <p:spPr>
          <a:xfrm>
            <a:off x="4404297" y="3957025"/>
            <a:ext cx="720080" cy="432504"/>
          </a:xfrm>
          <a:prstGeom prst="rightArrow">
            <a:avLst/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53000">
                <a:srgbClr val="FFC000"/>
              </a:gs>
              <a:gs pos="100000">
                <a:schemeClr val="accent1">
                  <a:tint val="44500"/>
                  <a:satMod val="160000"/>
                </a:schemeClr>
              </a:gs>
              <a:gs pos="95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2555776" y="467537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cs typeface="+mj-cs"/>
              </a:rPr>
              <a:t>1</a:t>
            </a:r>
            <a:endParaRPr lang="th-TH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วงรี 15"/>
          <p:cNvSpPr/>
          <p:nvPr/>
        </p:nvSpPr>
        <p:spPr>
          <a:xfrm>
            <a:off x="6351488" y="467537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cs typeface="+mj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373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794795" y="1368350"/>
            <a:ext cx="4191013" cy="1384995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effectLst>
            <a:glow rad="228600">
              <a:srgbClr val="00808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1. ทำท่าตั้งคลาน  แล้วโก่งตัวและแอ่นตัวลงดังภาพ ทำสลับกัน 10 ครั้ง ทำซ้ำ 3 ครั้ง/</a:t>
            </a:r>
            <a:r>
              <a:rPr lang="en-US" b="1" dirty="0" smtClean="0">
                <a:cs typeface="+mj-cs"/>
              </a:rPr>
              <a:t>set</a:t>
            </a:r>
            <a:endParaRPr lang="th-TH" b="1" dirty="0"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4064"/>
            <a:ext cx="3635896" cy="59098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13895" y="3573595"/>
            <a:ext cx="4191013" cy="1384995"/>
          </a:xfrm>
          <a:prstGeom prst="rect">
            <a:avLst/>
          </a:prstGeom>
          <a:solidFill>
            <a:srgbClr val="FFFFCC"/>
          </a:solidFill>
          <a:ln>
            <a:solidFill>
              <a:srgbClr val="FFCC66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2. ทำท่าคุกเข่าแล้วแล้วโน้มตัวเอามือไปวางไว้ข้างหน้าทำค้าง</a:t>
            </a:r>
            <a:r>
              <a:rPr lang="th-TH" b="1" dirty="0">
                <a:cs typeface="+mj-cs"/>
              </a:rPr>
              <a:t>ไว้ </a:t>
            </a:r>
            <a:r>
              <a:rPr lang="th-TH" b="1" dirty="0" smtClean="0">
                <a:cs typeface="+mj-cs"/>
              </a:rPr>
              <a:t>10 วินาที ทำซ้ำ 3 ครั้ง/</a:t>
            </a:r>
            <a:r>
              <a:rPr lang="en-US" b="1" dirty="0" smtClean="0">
                <a:cs typeface="+mj-cs"/>
              </a:rPr>
              <a:t>set</a:t>
            </a:r>
            <a:endParaRPr lang="th-TH" b="1" dirty="0"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895" y="5355280"/>
            <a:ext cx="4191013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3. นอนหงาย ชันเข่าขึ้นทั้ง 2ข้างแล้วยกก้นขึ้นทำค้างไว้ 10 วินาที ทำซ้ำ 3 ครั้ง/</a:t>
            </a:r>
            <a:r>
              <a:rPr lang="en-US" b="1" dirty="0" smtClean="0">
                <a:cs typeface="+mj-cs"/>
              </a:rPr>
              <a:t>set</a:t>
            </a:r>
            <a:endParaRPr lang="th-TH" b="1" dirty="0">
              <a:cs typeface="+mj-cs"/>
            </a:endParaRPr>
          </a:p>
        </p:txBody>
      </p:sp>
      <p:sp>
        <p:nvSpPr>
          <p:cNvPr id="8" name="วงเล็บปีกกาซ้าย 7"/>
          <p:cNvSpPr/>
          <p:nvPr/>
        </p:nvSpPr>
        <p:spPr>
          <a:xfrm flipH="1">
            <a:off x="4283968" y="620688"/>
            <a:ext cx="360040" cy="2880320"/>
          </a:xfrm>
          <a:prstGeom prst="leftBrace">
            <a:avLst>
              <a:gd name="adj1" fmla="val 8333"/>
              <a:gd name="adj2" fmla="val 509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วงเล็บปีกกาซ้าย 19"/>
          <p:cNvSpPr/>
          <p:nvPr/>
        </p:nvSpPr>
        <p:spPr>
          <a:xfrm flipH="1">
            <a:off x="4261681" y="3645024"/>
            <a:ext cx="360040" cy="1242139"/>
          </a:xfrm>
          <a:prstGeom prst="leftBrace">
            <a:avLst>
              <a:gd name="adj1" fmla="val 8333"/>
              <a:gd name="adj2" fmla="val 509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เล็บปีกกาซ้าย 20"/>
          <p:cNvSpPr/>
          <p:nvPr/>
        </p:nvSpPr>
        <p:spPr>
          <a:xfrm flipH="1">
            <a:off x="4306069" y="5211263"/>
            <a:ext cx="360040" cy="1242139"/>
          </a:xfrm>
          <a:prstGeom prst="leftBrace">
            <a:avLst>
              <a:gd name="adj1" fmla="val 8333"/>
              <a:gd name="adj2" fmla="val 509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08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618</Words>
  <Application>Microsoft Office PowerPoint</Application>
  <PresentationFormat>นำเสนอทางหน้าจอ (4:3)</PresentationFormat>
  <Paragraphs>81</Paragraphs>
  <Slides>17</Slides>
  <Notes>1</Notes>
  <HiddenSlides>1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24" baseType="lpstr">
      <vt:lpstr>Arial</vt:lpstr>
      <vt:lpstr>Angsana New</vt:lpstr>
      <vt:lpstr>Cordia New</vt:lpstr>
      <vt:lpstr>Arabic Typesetting</vt:lpstr>
      <vt:lpstr>2005_iannnnnCTX-9001</vt:lpstr>
      <vt:lpstr>Calibri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การออกกำลังสำหรับโรคหมอนรองกระดูกสันหลังทับเส้นประสาท Extension exercise/Mckenzie Exercise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Thatakiab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ADMIN_Thatakiab</dc:creator>
  <cp:lastModifiedBy>User</cp:lastModifiedBy>
  <cp:revision>75</cp:revision>
  <dcterms:created xsi:type="dcterms:W3CDTF">2018-10-21T03:35:21Z</dcterms:created>
  <dcterms:modified xsi:type="dcterms:W3CDTF">2018-10-24T16:20:56Z</dcterms:modified>
</cp:coreProperties>
</file>