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57" r:id="rId3"/>
    <p:sldId id="261" r:id="rId4"/>
    <p:sldId id="269" r:id="rId5"/>
    <p:sldId id="265" r:id="rId6"/>
    <p:sldId id="266" r:id="rId7"/>
    <p:sldId id="260" r:id="rId8"/>
    <p:sldId id="258" r:id="rId9"/>
    <p:sldId id="259" r:id="rId10"/>
    <p:sldId id="268" r:id="rId11"/>
    <p:sldId id="267" r:id="rId12"/>
    <p:sldId id="271" r:id="rId13"/>
    <p:sldId id="272" r:id="rId1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46" autoAdjust="0"/>
  </p:normalViewPr>
  <p:slideViewPr>
    <p:cSldViewPr>
      <p:cViewPr>
        <p:scale>
          <a:sx n="103" d="100"/>
          <a:sy n="103" d="100"/>
        </p:scale>
        <p:origin x="-204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78F68-74BA-4C60-8761-F30D80E4D38C}" type="datetimeFigureOut">
              <a:rPr lang="th-TH" smtClean="0"/>
              <a:t>11/03/62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7F421-7D4B-43D3-B291-14137368F8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209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7F421-7D4B-43D3-B291-14137368F8D2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403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E818-C6CA-4346-A0D7-6F3DB1F88020}" type="datetimeFigureOut">
              <a:rPr lang="th-TH" smtClean="0"/>
              <a:t>11/03/62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041B-B360-4EDA-BB9F-7AB05601FE28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E818-C6CA-4346-A0D7-6F3DB1F88020}" type="datetimeFigureOut">
              <a:rPr lang="th-TH" smtClean="0"/>
              <a:t>11/03/62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041B-B360-4EDA-BB9F-7AB05601FE2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E818-C6CA-4346-A0D7-6F3DB1F88020}" type="datetimeFigureOut">
              <a:rPr lang="th-TH" smtClean="0"/>
              <a:t>11/03/62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041B-B360-4EDA-BB9F-7AB05601FE2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E818-C6CA-4346-A0D7-6F3DB1F88020}" type="datetimeFigureOut">
              <a:rPr lang="th-TH" smtClean="0"/>
              <a:t>11/03/62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041B-B360-4EDA-BB9F-7AB05601FE28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E818-C6CA-4346-A0D7-6F3DB1F88020}" type="datetimeFigureOut">
              <a:rPr lang="th-TH" smtClean="0"/>
              <a:t>11/03/62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041B-B360-4EDA-BB9F-7AB05601FE2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E818-C6CA-4346-A0D7-6F3DB1F88020}" type="datetimeFigureOut">
              <a:rPr lang="th-TH" smtClean="0"/>
              <a:t>11/03/62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041B-B360-4EDA-BB9F-7AB05601FE28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E818-C6CA-4346-A0D7-6F3DB1F88020}" type="datetimeFigureOut">
              <a:rPr lang="th-TH" smtClean="0"/>
              <a:t>11/03/62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041B-B360-4EDA-BB9F-7AB05601FE28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E818-C6CA-4346-A0D7-6F3DB1F88020}" type="datetimeFigureOut">
              <a:rPr lang="th-TH" smtClean="0"/>
              <a:t>11/03/62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041B-B360-4EDA-BB9F-7AB05601FE2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E818-C6CA-4346-A0D7-6F3DB1F88020}" type="datetimeFigureOut">
              <a:rPr lang="th-TH" smtClean="0"/>
              <a:t>11/03/62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041B-B360-4EDA-BB9F-7AB05601FE2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E818-C6CA-4346-A0D7-6F3DB1F88020}" type="datetimeFigureOut">
              <a:rPr lang="th-TH" smtClean="0"/>
              <a:t>11/03/62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041B-B360-4EDA-BB9F-7AB05601FE2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E818-C6CA-4346-A0D7-6F3DB1F88020}" type="datetimeFigureOut">
              <a:rPr lang="th-TH" smtClean="0"/>
              <a:t>11/03/62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041B-B360-4EDA-BB9F-7AB05601FE28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28CE818-C6CA-4346-A0D7-6F3DB1F88020}" type="datetimeFigureOut">
              <a:rPr lang="th-TH" smtClean="0"/>
              <a:t>11/03/62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C0041B-B360-4EDA-BB9F-7AB05601FE28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250731" y="5301208"/>
            <a:ext cx="4570530" cy="136815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3600" dirty="0" smtClean="0">
                <a:solidFill>
                  <a:schemeClr val="tx1"/>
                </a:solidFill>
              </a:rPr>
              <a:t>นาย</a:t>
            </a:r>
            <a:r>
              <a:rPr lang="th-TH" sz="3600" dirty="0" err="1" smtClean="0">
                <a:solidFill>
                  <a:schemeClr val="tx1"/>
                </a:solidFill>
              </a:rPr>
              <a:t>วรวุธ</a:t>
            </a:r>
            <a:r>
              <a:rPr lang="th-TH" sz="3600" dirty="0" smtClean="0">
                <a:solidFill>
                  <a:schemeClr val="tx1"/>
                </a:solidFill>
              </a:rPr>
              <a:t> คงกระพันธ์</a:t>
            </a:r>
          </a:p>
          <a:p>
            <a:pPr algn="ctr"/>
            <a:r>
              <a:rPr lang="th-TH" sz="3600" dirty="0" smtClean="0">
                <a:solidFill>
                  <a:schemeClr val="tx1"/>
                </a:solidFill>
              </a:rPr>
              <a:t>นักเทคนิคการแพทย์ </a:t>
            </a: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8032" y="3861048"/>
            <a:ext cx="7988424" cy="8640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800" b="1" dirty="0" smtClean="0"/>
              <a:t>ห้องปฏิบัติการ โรงพยาบาลท่าตะเกียบ</a:t>
            </a:r>
            <a:endParaRPr lang="th-TH" sz="4800" b="1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95536" y="604067"/>
            <a:ext cx="828092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KM </a:t>
            </a:r>
          </a:p>
          <a:p>
            <a:pPr algn="ctr"/>
            <a:r>
              <a:rPr lang="th-TH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ความสำคัญในการเก็บสิ่งส่งตรวจให้ถูกต้อง</a:t>
            </a:r>
            <a:endParaRPr lang="th-TH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157192"/>
            <a:ext cx="2642734" cy="1871055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157192"/>
            <a:ext cx="264636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52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2376264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2123728" y="0"/>
            <a:ext cx="4608512" cy="151216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Practice </a:t>
            </a:r>
            <a:br>
              <a:rPr lang="en-US" dirty="0" smtClean="0"/>
            </a:br>
            <a:r>
              <a:rPr lang="en-US" dirty="0" smtClean="0"/>
              <a:t>Case 2</a:t>
            </a:r>
            <a:endParaRPr lang="th-TH" dirty="0"/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5085184"/>
            <a:ext cx="1414936" cy="1414936"/>
          </a:xfrm>
          <a:prstGeom prst="rect">
            <a:avLst/>
          </a:prstGeom>
        </p:spPr>
      </p:pic>
      <p:pic>
        <p:nvPicPr>
          <p:cNvPr id="3" name="ตัวแทนเนื้อหา 2"/>
          <p:cNvPicPr>
            <a:picLocks noGrp="1" noChangeAspect="1"/>
          </p:cNvPicPr>
          <p:nvPr>
            <p:ph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t="40484" r="21976" b="16360"/>
          <a:stretch/>
        </p:blipFill>
        <p:spPr>
          <a:xfrm>
            <a:off x="3419872" y="1556792"/>
            <a:ext cx="5320920" cy="4037475"/>
          </a:xfrm>
        </p:spPr>
      </p:pic>
      <p:cxnSp>
        <p:nvCxnSpPr>
          <p:cNvPr id="12" name="ลูกศรเชื่อมต่อแบบตรง 11"/>
          <p:cNvCxnSpPr/>
          <p:nvPr/>
        </p:nvCxnSpPr>
        <p:spPr>
          <a:xfrm flipV="1">
            <a:off x="5364088" y="3429000"/>
            <a:ext cx="0" cy="4263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 flipV="1">
            <a:off x="5364088" y="3938760"/>
            <a:ext cx="0" cy="4263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>
            <a:off x="5148064" y="3071640"/>
            <a:ext cx="0" cy="3573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คูณ 5"/>
          <p:cNvSpPr/>
          <p:nvPr/>
        </p:nvSpPr>
        <p:spPr>
          <a:xfrm>
            <a:off x="7020272" y="5022305"/>
            <a:ext cx="2376264" cy="147781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419872" y="5949280"/>
            <a:ext cx="3960440" cy="7200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 smtClean="0"/>
              <a:t>***เจาะเลือดข้างให้ </a:t>
            </a:r>
            <a:r>
              <a:rPr lang="en-US" sz="3200" dirty="0" smtClean="0"/>
              <a:t>IV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367298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788024" y="1988840"/>
            <a:ext cx="3600400" cy="93610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th-TH" dirty="0" smtClean="0"/>
              <a:t>ปฏิเสธสิ่งส่งตรวจ</a:t>
            </a:r>
            <a:br>
              <a:rPr lang="th-TH" dirty="0" smtClean="0"/>
            </a:br>
            <a:endParaRPr lang="th-TH" dirty="0"/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6" t="16627" r="26634" b="24871"/>
          <a:stretch/>
        </p:blipFill>
        <p:spPr>
          <a:xfrm>
            <a:off x="251520" y="1512168"/>
            <a:ext cx="3461360" cy="5021778"/>
          </a:xfrm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2123728" y="0"/>
            <a:ext cx="4608512" cy="151216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dirty="0" smtClean="0"/>
              <a:t>Practice </a:t>
            </a:r>
            <a:br>
              <a:rPr lang="en-US" dirty="0" smtClean="0"/>
            </a:br>
            <a:r>
              <a:rPr lang="en-US" dirty="0" smtClean="0"/>
              <a:t>Case 3</a:t>
            </a:r>
            <a:endParaRPr lang="th-TH" dirty="0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4788024" y="4293096"/>
            <a:ext cx="3600400" cy="144016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th-TH" dirty="0" smtClean="0"/>
              <a:t>ให้เก็บ</a:t>
            </a:r>
          </a:p>
          <a:p>
            <a:pPr marL="0" indent="0" algn="ctr">
              <a:buFont typeface="Georgia" pitchFamily="18" charset="0"/>
              <a:buNone/>
            </a:pPr>
            <a:r>
              <a:rPr lang="th-TH" dirty="0" smtClean="0"/>
              <a:t>สิ่งส่งตรวจใหม่</a:t>
            </a:r>
            <a:br>
              <a:rPr lang="th-TH" dirty="0" smtClean="0"/>
            </a:br>
            <a:endParaRPr lang="th-TH" dirty="0"/>
          </a:p>
        </p:txBody>
      </p:sp>
      <p:cxnSp>
        <p:nvCxnSpPr>
          <p:cNvPr id="9" name="ลูกศรเชื่อมต่อแบบตรง 8"/>
          <p:cNvCxnSpPr>
            <a:stCxn id="2" idx="2"/>
            <a:endCxn id="8" idx="0"/>
          </p:cNvCxnSpPr>
          <p:nvPr/>
        </p:nvCxnSpPr>
        <p:spPr>
          <a:xfrm>
            <a:off x="6588224" y="2924944"/>
            <a:ext cx="0" cy="13681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28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2123728" y="0"/>
            <a:ext cx="4608512" cy="151216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dirty="0" smtClean="0"/>
              <a:t>Practice </a:t>
            </a:r>
            <a:br>
              <a:rPr lang="en-US" dirty="0" smtClean="0"/>
            </a:br>
            <a:r>
              <a:rPr lang="en-US" dirty="0" smtClean="0"/>
              <a:t>Case 3</a:t>
            </a:r>
            <a:endParaRPr lang="th-TH" dirty="0"/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34444" r="7982" b="22445"/>
          <a:stretch/>
        </p:blipFill>
        <p:spPr>
          <a:xfrm>
            <a:off x="3601893" y="1628800"/>
            <a:ext cx="5192161" cy="4921258"/>
          </a:xfrm>
          <a:prstGeom prst="rect">
            <a:avLst/>
          </a:prstGeom>
        </p:spPr>
      </p:pic>
      <p:sp>
        <p:nvSpPr>
          <p:cNvPr id="12" name="สี่เหลี่ยมผืนผ้า 11"/>
          <p:cNvSpPr/>
          <p:nvPr/>
        </p:nvSpPr>
        <p:spPr>
          <a:xfrm>
            <a:off x="3794760" y="3501008"/>
            <a:ext cx="1829699" cy="570361"/>
          </a:xfrm>
          <a:prstGeom prst="rect">
            <a:avLst/>
          </a:prstGeom>
          <a:solidFill>
            <a:schemeClr val="l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prstClr val="black"/>
              </a:solidFill>
            </a:endParaRPr>
          </a:p>
        </p:txBody>
      </p:sp>
      <p:cxnSp>
        <p:nvCxnSpPr>
          <p:cNvPr id="13" name="ลูกศรเชื่อมต่อแบบตรง 12"/>
          <p:cNvCxnSpPr/>
          <p:nvPr/>
        </p:nvCxnSpPr>
        <p:spPr>
          <a:xfrm flipV="1">
            <a:off x="5868144" y="3501008"/>
            <a:ext cx="0" cy="57036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" name="กลุ่ม 15"/>
          <p:cNvGrpSpPr/>
          <p:nvPr/>
        </p:nvGrpSpPr>
        <p:grpSpPr>
          <a:xfrm>
            <a:off x="395536" y="1085134"/>
            <a:ext cx="3065472" cy="5464924"/>
            <a:chOff x="395536" y="1085134"/>
            <a:chExt cx="3065472" cy="5464924"/>
          </a:xfrm>
        </p:grpSpPr>
        <p:pic>
          <p:nvPicPr>
            <p:cNvPr id="3" name="รูปภาพ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78" t="13118" r="29266" b="24807"/>
            <a:stretch/>
          </p:blipFill>
          <p:spPr>
            <a:xfrm>
              <a:off x="395536" y="1628800"/>
              <a:ext cx="3065472" cy="4921258"/>
            </a:xfrm>
            <a:prstGeom prst="rect">
              <a:avLst/>
            </a:prstGeom>
          </p:spPr>
        </p:pic>
        <p:sp>
          <p:nvSpPr>
            <p:cNvPr id="15" name="ชื่อเรื่อง 1"/>
            <p:cNvSpPr txBox="1">
              <a:spLocks/>
            </p:cNvSpPr>
            <p:nvPr/>
          </p:nvSpPr>
          <p:spPr>
            <a:xfrm>
              <a:off x="395536" y="1085134"/>
              <a:ext cx="3065472" cy="85406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 anchorCtr="0">
              <a:noAutofit/>
            </a:bodyPr>
            <a:lstStyle>
              <a:lvl1pPr marL="320040" indent="-320040" algn="r" defTabSz="914400" rtl="0" eaLnBrk="1" latinLnBrk="0" hangingPunct="1">
                <a:spcBef>
                  <a:spcPct val="0"/>
                </a:spcBef>
                <a:buClr>
                  <a:schemeClr val="accent6">
                    <a:lumMod val="75000"/>
                  </a:schemeClr>
                </a:buClr>
                <a:buSzPct val="128000"/>
                <a:buFont typeface="Georgia" pitchFamily="18" charset="0"/>
                <a:buChar char="*"/>
                <a:defRPr sz="4600" b="1" i="0" kern="1200">
                  <a:gradFill>
                    <a:gsLst>
                      <a:gs pos="0">
                        <a:schemeClr val="tx1"/>
                      </a:gs>
                      <a:gs pos="4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2">
                          <a:alpha val="65000"/>
                        </a:schemeClr>
                      </a:gs>
                    </a:gsLst>
                    <a:lin ang="5400000" scaled="0"/>
                  </a:gradFill>
                  <a:effectLst>
                    <a:reflection blurRad="6350" stA="55000" endA="300" endPos="45500" dir="5400000" sy="-100000" algn="bl" rotWithShape="0"/>
                  </a:effectLst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marL="0" indent="0" algn="ctr">
                <a:buFont typeface="Georgia" pitchFamily="18" charset="0"/>
                <a:buNone/>
              </a:pPr>
              <a:r>
                <a:rPr lang="th-TH" dirty="0" smtClean="0"/>
                <a:t>สิ่งส่งตรวจใหม่</a:t>
              </a:r>
              <a:br>
                <a:rPr lang="th-TH" dirty="0" smtClean="0"/>
              </a:br>
              <a:endParaRPr lang="th-TH" dirty="0"/>
            </a:p>
          </p:txBody>
        </p:sp>
      </p:grpSp>
      <p:sp>
        <p:nvSpPr>
          <p:cNvPr id="14" name="สี่เหลี่ยมผืนผ้า 13"/>
          <p:cNvSpPr/>
          <p:nvPr/>
        </p:nvSpPr>
        <p:spPr>
          <a:xfrm>
            <a:off x="359688" y="5979720"/>
            <a:ext cx="8427470" cy="7200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***เทเลือดจาก </a:t>
            </a:r>
            <a:r>
              <a:rPr lang="en-US" sz="3600" dirty="0" smtClean="0"/>
              <a:t>EDTA</a:t>
            </a:r>
            <a:r>
              <a:rPr lang="en-US" sz="4800" dirty="0" smtClean="0"/>
              <a:t> </a:t>
            </a:r>
            <a:r>
              <a:rPr lang="th-TH" sz="4800" dirty="0" smtClean="0"/>
              <a:t>ใส่ </a:t>
            </a:r>
            <a:r>
              <a:rPr lang="en-US" sz="4000" dirty="0" smtClean="0"/>
              <a:t>Heparin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04673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12" y="0"/>
            <a:ext cx="91810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40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th-TH" sz="6600" dirty="0" smtClean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องค์ประกอบ </a:t>
            </a:r>
            <a:r>
              <a:rPr lang="en-US" sz="5400" dirty="0" smtClean="0"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KM</a:t>
            </a:r>
            <a:endParaRPr lang="th-TH" sz="5400" dirty="0">
              <a:latin typeface="_Layiji MaHaNiYom V 1.2" panose="02000000000000000000" pitchFamily="2" charset="0"/>
              <a:cs typeface="_Layiji MaHaNiYom V 1.2" panose="02000000000000000000" pitchFamily="2" charset="0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 t="7167" r="6489" b="10449"/>
          <a:stretch/>
        </p:blipFill>
        <p:spPr>
          <a:xfrm>
            <a:off x="1187624" y="1484784"/>
            <a:ext cx="7051963" cy="4876799"/>
          </a:xfrm>
        </p:spPr>
      </p:pic>
      <p:sp>
        <p:nvSpPr>
          <p:cNvPr id="5" name="วงรี 4"/>
          <p:cNvSpPr/>
          <p:nvPr/>
        </p:nvSpPr>
        <p:spPr>
          <a:xfrm>
            <a:off x="6228184" y="2420888"/>
            <a:ext cx="2016224" cy="1584176"/>
          </a:xfrm>
          <a:prstGeom prst="ellipse">
            <a:avLst/>
          </a:prstGeom>
          <a:solidFill>
            <a:schemeClr val="l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784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เนื้อหา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390" r="-1047" b="16339"/>
          <a:stretch/>
        </p:blipFill>
        <p:spPr>
          <a:xfrm>
            <a:off x="1691680" y="2420888"/>
            <a:ext cx="5748212" cy="3782292"/>
          </a:xfr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14336" y="5997593"/>
            <a:ext cx="6443317" cy="85496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th-TH" sz="4400" dirty="0" smtClean="0"/>
              <a:t>ลำดับการเก็บสิ่งส่งตรวจ</a:t>
            </a:r>
            <a:endParaRPr lang="th-TH" sz="44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537028" y="1628800"/>
            <a:ext cx="9361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th-TH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411760" y="1628800"/>
            <a:ext cx="9361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th-TH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203848" y="1641574"/>
            <a:ext cx="9361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th-TH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652120" y="1628800"/>
            <a:ext cx="9361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th-TH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860032" y="1641574"/>
            <a:ext cx="9361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th-TH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067944" y="1628800"/>
            <a:ext cx="9361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th-TH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547664" y="1628800"/>
            <a:ext cx="9361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th-TH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1187624" y="305094"/>
            <a:ext cx="7416824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ความสำคัญในการเก็บสิ่งส่งตรวจให้ถูกต้อง</a:t>
            </a:r>
            <a:endParaRPr lang="th-TH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934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1" t="20357" r="16968" b="15159"/>
          <a:stretch/>
        </p:blipFill>
        <p:spPr bwMode="auto">
          <a:xfrm>
            <a:off x="251520" y="1484784"/>
            <a:ext cx="860444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900113" y="404813"/>
            <a:ext cx="7632327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ความสำคัญในการเก็บสิ่งส่งตรวจให้ถูกต้อง</a:t>
            </a:r>
            <a:endParaRPr lang="th-TH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270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7152"/>
            <a:ext cx="4121696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26"/>
          <a:stretch/>
        </p:blipFill>
        <p:spPr>
          <a:xfrm>
            <a:off x="0" y="1700808"/>
            <a:ext cx="9144000" cy="4447082"/>
          </a:xfrm>
          <a:prstGeom prst="rect">
            <a:avLst/>
          </a:prstGeom>
        </p:spPr>
      </p:pic>
      <p:sp>
        <p:nvSpPr>
          <p:cNvPr id="12" name="สี่เหลี่ยมผืนผ้า 11"/>
          <p:cNvSpPr/>
          <p:nvPr/>
        </p:nvSpPr>
        <p:spPr>
          <a:xfrm>
            <a:off x="4572000" y="3519010"/>
            <a:ext cx="2736304" cy="234026"/>
          </a:xfrm>
          <a:prstGeom prst="rect">
            <a:avLst/>
          </a:prstGeom>
          <a:solidFill>
            <a:schemeClr val="l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2123728" y="0"/>
            <a:ext cx="4608512" cy="151216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smtClean="0"/>
              <a:t>Practice </a:t>
            </a:r>
            <a:br>
              <a:rPr lang="en-US" smtClean="0"/>
            </a:br>
            <a:r>
              <a:rPr lang="en-US" smtClean="0"/>
              <a:t>Case 1</a:t>
            </a:r>
            <a:endParaRPr lang="th-TH" dirty="0"/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" y="1700808"/>
            <a:ext cx="3143641" cy="4193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911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" t="39557" r="15115" b="14500"/>
          <a:stretch/>
        </p:blipFill>
        <p:spPr>
          <a:xfrm>
            <a:off x="3851920" y="1720535"/>
            <a:ext cx="5064034" cy="3933364"/>
          </a:xfrm>
        </p:spPr>
      </p:pic>
      <p:sp>
        <p:nvSpPr>
          <p:cNvPr id="7" name="สี่เหลี่ยมผืนผ้า 6"/>
          <p:cNvSpPr/>
          <p:nvPr/>
        </p:nvSpPr>
        <p:spPr>
          <a:xfrm>
            <a:off x="3923928" y="3068960"/>
            <a:ext cx="1700531" cy="570361"/>
          </a:xfrm>
          <a:prstGeom prst="rect">
            <a:avLst/>
          </a:prstGeom>
          <a:solidFill>
            <a:schemeClr val="l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black"/>
              </a:solidFill>
            </a:endParaRPr>
          </a:p>
        </p:txBody>
      </p:sp>
      <p:cxnSp>
        <p:nvCxnSpPr>
          <p:cNvPr id="8" name="ลูกศรเชื่อมต่อแบบตรง 7"/>
          <p:cNvCxnSpPr/>
          <p:nvPr/>
        </p:nvCxnSpPr>
        <p:spPr>
          <a:xfrm flipV="1">
            <a:off x="5868144" y="3068960"/>
            <a:ext cx="0" cy="57036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ชื่อเรื่อง 1"/>
          <p:cNvSpPr txBox="1">
            <a:spLocks/>
          </p:cNvSpPr>
          <p:nvPr/>
        </p:nvSpPr>
        <p:spPr>
          <a:xfrm>
            <a:off x="2123728" y="0"/>
            <a:ext cx="4608512" cy="151216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smtClean="0"/>
              <a:t>Practice </a:t>
            </a:r>
            <a:br>
              <a:rPr lang="en-US" smtClean="0"/>
            </a:br>
            <a:r>
              <a:rPr lang="en-US" smtClean="0"/>
              <a:t>Case 1</a:t>
            </a:r>
            <a:endParaRPr lang="th-TH" dirty="0"/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13580"/>
            <a:ext cx="3143641" cy="4193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สี่เหลี่ยมผืนผ้า 14"/>
          <p:cNvSpPr/>
          <p:nvPr/>
        </p:nvSpPr>
        <p:spPr>
          <a:xfrm>
            <a:off x="611560" y="5949280"/>
            <a:ext cx="8208912" cy="7200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 smtClean="0"/>
              <a:t>***การสลับจุกของหลอดเลือด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78489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23728" y="0"/>
            <a:ext cx="4608512" cy="151216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Practice </a:t>
            </a:r>
            <a:br>
              <a:rPr lang="en-US" dirty="0" smtClean="0"/>
            </a:br>
            <a:r>
              <a:rPr lang="en-US" dirty="0" smtClean="0"/>
              <a:t>Case 1</a:t>
            </a:r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2886"/>
            <a:ext cx="2510228" cy="1255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9" y="1409472"/>
            <a:ext cx="3143641" cy="4193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6" t="9438" r="25213" b="19687"/>
          <a:stretch/>
        </p:blipFill>
        <p:spPr>
          <a:xfrm>
            <a:off x="5274718" y="1409471"/>
            <a:ext cx="3041698" cy="4261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ลูกศรขวา 10"/>
          <p:cNvSpPr/>
          <p:nvPr/>
        </p:nvSpPr>
        <p:spPr>
          <a:xfrm>
            <a:off x="3779912" y="3212976"/>
            <a:ext cx="1296144" cy="7920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2" name="ลูกศรโค้งลง 11"/>
          <p:cNvSpPr/>
          <p:nvPr/>
        </p:nvSpPr>
        <p:spPr>
          <a:xfrm rot="210122">
            <a:off x="6074383" y="2322400"/>
            <a:ext cx="1221850" cy="432585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12160" y="2984877"/>
            <a:ext cx="1255921" cy="37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สี่เหลี่ยมผืนผ้า 13"/>
          <p:cNvSpPr/>
          <p:nvPr/>
        </p:nvSpPr>
        <p:spPr>
          <a:xfrm>
            <a:off x="5945301" y="3434703"/>
            <a:ext cx="1700531" cy="570361"/>
          </a:xfrm>
          <a:prstGeom prst="rect">
            <a:avLst/>
          </a:prstGeom>
          <a:solidFill>
            <a:schemeClr val="l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black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83568" y="5949280"/>
            <a:ext cx="8092219" cy="7200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 smtClean="0"/>
              <a:t>***สลับจุกหลอดเลือด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307636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7152"/>
            <a:ext cx="4121696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0" t="5098" r="15124" b="28187"/>
          <a:stretch/>
        </p:blipFill>
        <p:spPr>
          <a:xfrm>
            <a:off x="5367485" y="1457860"/>
            <a:ext cx="3136775" cy="4145026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9" y="1409472"/>
            <a:ext cx="3143641" cy="4193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ลูกศรขวา 10"/>
          <p:cNvSpPr/>
          <p:nvPr/>
        </p:nvSpPr>
        <p:spPr>
          <a:xfrm>
            <a:off x="3779912" y="3212976"/>
            <a:ext cx="1296144" cy="7920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940152" y="3068960"/>
            <a:ext cx="1872208" cy="936104"/>
          </a:xfrm>
          <a:prstGeom prst="rect">
            <a:avLst/>
          </a:prstGeom>
          <a:solidFill>
            <a:schemeClr val="l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ชื่อเรื่อง 1"/>
          <p:cNvSpPr txBox="1">
            <a:spLocks/>
          </p:cNvSpPr>
          <p:nvPr/>
        </p:nvSpPr>
        <p:spPr>
          <a:xfrm>
            <a:off x="2123728" y="0"/>
            <a:ext cx="4608512" cy="151216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dirty="0" smtClean="0"/>
              <a:t>Practice </a:t>
            </a:r>
            <a:br>
              <a:rPr lang="en-US" dirty="0" smtClean="0"/>
            </a:br>
            <a:r>
              <a:rPr lang="en-US" dirty="0" smtClean="0"/>
              <a:t>Case 1</a:t>
            </a:r>
            <a:endParaRPr lang="th-TH" dirty="0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5765449" y="5805264"/>
            <a:ext cx="2340846" cy="5584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 smtClean="0"/>
              <a:t>***การแก้</a:t>
            </a:r>
            <a:r>
              <a:rPr lang="th-TH" sz="4000" dirty="0"/>
              <a:t>ไ</a:t>
            </a:r>
            <a:r>
              <a:rPr lang="th-TH" sz="4000" dirty="0" smtClean="0"/>
              <a:t>ข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72062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ตัวแทนเนื้อหา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47559"/>
            <a:ext cx="5555644" cy="4164854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2376264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2123728" y="0"/>
            <a:ext cx="4608512" cy="151216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Practice </a:t>
            </a:r>
            <a:br>
              <a:rPr lang="en-US" dirty="0" smtClean="0"/>
            </a:br>
            <a:r>
              <a:rPr lang="en-US" dirty="0" smtClean="0"/>
              <a:t>Case 2</a:t>
            </a:r>
            <a:endParaRPr lang="th-TH" dirty="0"/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5085184"/>
            <a:ext cx="1414936" cy="1414936"/>
          </a:xfrm>
          <a:prstGeom prst="rect">
            <a:avLst/>
          </a:prstGeom>
        </p:spPr>
      </p:pic>
      <p:sp>
        <p:nvSpPr>
          <p:cNvPr id="14" name="สี่เหลี่ยมผืนผ้า 13"/>
          <p:cNvSpPr/>
          <p:nvPr/>
        </p:nvSpPr>
        <p:spPr>
          <a:xfrm>
            <a:off x="3103928" y="3015785"/>
            <a:ext cx="2188152" cy="197191"/>
          </a:xfrm>
          <a:prstGeom prst="rect">
            <a:avLst/>
          </a:prstGeom>
          <a:solidFill>
            <a:schemeClr val="l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black"/>
              </a:solidFill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5868144" y="2997425"/>
            <a:ext cx="2520280" cy="1223663"/>
          </a:xfrm>
          <a:prstGeom prst="rect">
            <a:avLst/>
          </a:prstGeom>
          <a:solidFill>
            <a:schemeClr val="l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3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สลิปสตรีม">
  <a:themeElements>
    <a:clrScheme name="สลิปสตรี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สลิปสตรี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สลิปสตรี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140</TotalTime>
  <Words>117</Words>
  <Application>Microsoft Office PowerPoint</Application>
  <PresentationFormat>นำเสนอทางหน้าจอ (4:3)</PresentationFormat>
  <Paragraphs>34</Paragraphs>
  <Slides>13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13</vt:i4>
      </vt:variant>
    </vt:vector>
  </HeadingPairs>
  <TitlesOfParts>
    <vt:vector size="14" baseType="lpstr">
      <vt:lpstr>สลิปสตรีม</vt:lpstr>
      <vt:lpstr>ห้องปฏิบัติการ โรงพยาบาลท่าตะเกียบ</vt:lpstr>
      <vt:lpstr> องค์ประกอบ KM</vt:lpstr>
      <vt:lpstr>ลำดับการเก็บสิ่งส่งตรวจ</vt:lpstr>
      <vt:lpstr>ความสำคัญในการเก็บสิ่งส่งตรวจให้ถูกต้อง</vt:lpstr>
      <vt:lpstr>งานนำเสนอ PowerPoint</vt:lpstr>
      <vt:lpstr>งานนำเสนอ PowerPoint</vt:lpstr>
      <vt:lpstr>Practice  Case 1</vt:lpstr>
      <vt:lpstr>งานนำเสนอ PowerPoint</vt:lpstr>
      <vt:lpstr>Practice  Case 2</vt:lpstr>
      <vt:lpstr>Practice  Case 2</vt:lpstr>
      <vt:lpstr>ปฏิเสธสิ่งส่งตรวจ 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ห้องปฏิบัติการ โรงพยาบาลท่าตะเกียบ</dc:title>
  <dc:creator>ADMIN_Thatakiab</dc:creator>
  <cp:lastModifiedBy>Nures_Master</cp:lastModifiedBy>
  <cp:revision>13</cp:revision>
  <dcterms:created xsi:type="dcterms:W3CDTF">2018-10-23T01:55:24Z</dcterms:created>
  <dcterms:modified xsi:type="dcterms:W3CDTF">2019-03-11T02:46:59Z</dcterms:modified>
</cp:coreProperties>
</file>