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88163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453F75D5-EFCD-49B3-98A0-C27D0BE1188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9054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1CF5B431-ED60-42A1-90C3-92E3B50ED6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27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00DDE81D-813B-4277-B584-58F1808AF9E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C57FA527-3EBA-45DB-A88B-525D5A426B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35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A527-3EBA-45DB-A88B-525D5A426B7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6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A527-3EBA-45DB-A88B-525D5A426B7B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40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E6FAF0-9F60-4703-8E8B-51EC0AC2FA91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E1E395-ACB4-419D-A170-489D58406E9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516" y="332656"/>
            <a:ext cx="7772400" cy="1470025"/>
          </a:xfrm>
        </p:spPr>
        <p:txBody>
          <a:bodyPr>
            <a:noAutofit/>
          </a:bodyPr>
          <a:lstStyle/>
          <a:p>
            <a:r>
              <a:rPr lang="th-TH" sz="5500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5500" b="1" dirty="0" smtClean="0">
                <a:latin typeface="Tahoma" pitchFamily="34" charset="0"/>
                <a:cs typeface="Tahoma" pitchFamily="34" charset="0"/>
              </a:rPr>
              <a:t>ประเมิน</a:t>
            </a:r>
            <a:r>
              <a:rPr lang="th-TH" sz="55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55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5500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sz="5500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th-TH" sz="5500" b="1" dirty="0">
                <a:latin typeface="Tahoma" pitchFamily="34" charset="0"/>
                <a:cs typeface="Tahoma" pitchFamily="34" charset="0"/>
              </a:rPr>
              <a:t>) </a:t>
            </a:r>
            <a:endParaRPr lang="th-TH" sz="55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39023" r="39268" b="16098"/>
          <a:stretch/>
        </p:blipFill>
        <p:spPr bwMode="auto">
          <a:xfrm>
            <a:off x="2195736" y="2996952"/>
            <a:ext cx="4752528" cy="33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99592" y="19168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Clinical Institute Withdrawal Assessment of Alcohol Scale Revised</a:t>
            </a:r>
            <a:endParaRPr lang="th-TH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7696" y="5903893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</a:t>
            </a:r>
            <a:r>
              <a:rPr lang="th-TH" b="1" dirty="0" smtClean="0">
                <a:latin typeface="DSAnuRugas" pitchFamily="18"/>
              </a:rPr>
              <a:t>นางสาวอรพินธุ์ ขันตี                      พยาบาลวิชาชีพปฏิบัติการ</a:t>
            </a:r>
            <a:endParaRPr lang="th-TH" b="1" dirty="0">
              <a:latin typeface="DSAnuRuga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195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. คลื่นไส้ อาเจียน ถาม คุณรู้สึกผะอืด ผะอม คลื่นไส้ อาเจียนไหม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สังเกต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......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ไม่มีอาการคลื่นไส้ อาเจียน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คลื่นไส้เล็กน้อย ไม่อาเจียน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คลื่นไส้เป็นพักๆ อาเจียนแต่ไม่มีอะไรออก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คลื่นไส้อยู่เรื่อยๆ อาเจียนบ่อย</a:t>
            </a:r>
            <a:endParaRPr lang="th-TH" b="1" dirty="0" smtClean="0">
              <a:latin typeface="Tahoma" pitchFamily="34" charset="0"/>
              <a:cs typeface="Tahoma" pitchFamily="34" charset="0"/>
            </a:endParaRPr>
          </a:p>
          <a:p>
            <a:endParaRPr lang="th-TH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sz="4000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ข้อ </a:t>
            </a:r>
            <a:endParaRPr lang="th-TH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2. การสั่น ทดสอบ ให้เหยียดแขนตรงกางมือออก สังเกต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ไม่มีอาการสั่น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ไม่เห็น แต่รู้สึกว่าปลายนิ้วแต่ละนิ้วมีอาการสั่น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สั่นปานกลาง พบว่าสั่นขณะผู้ป่วยเหยียดแขนตรง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สั่นรุนแรง เห็นแม้ขณะไม่เหยียดแขน</a:t>
            </a:r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sz="4000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3. การขับเหงื่อ สังเกต การขับเหงื่อเป็น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พักๆ</a:t>
            </a:r>
          </a:p>
          <a:p>
            <a:endParaRPr lang="en-US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ไม่มีเหงื่อ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ไม่ค่อยเห็นว่ามีเหงื่อ แต่ฝ่ามือชื้น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เห็นเหงื่อออกเป็นเม็ดๆ เห็นชัดบริเวณหน้าผาก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เหงื่อออกทั้งตัว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15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4. วิตกกังวล ถาม คุณรู้สึกวิตกกังวลไหม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สังเกต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......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ไม่กังวล ผ่อนคลาย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กังวลเล็กน้อย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กังวลปานกลาง หรือปิดบังทำให้สงสัยว่าจะมีความกังวล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หวาดกลัวรุนแรง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5. อาการกระวนกระวาย สังเกต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...............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พฤติกรรม เคลื่อนไหวปกติ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กระวนกระวายกว่าปกติ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กระวนกระวาย อยู่ไม่นิ่ง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เดินไป-มาขณะตอบคำถาม ผุดลุกผุดนั่ง/อยู่กับที่ไม่ได้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569371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6. การรับสัมผัสผิดปกติ ถาม คุณรู้สึกคันยุบยิบเป็นเหน็บชาปวดแสบปวดร้อน/รู้สึกเหมือนมีแมลงมาไต่ หรือไชอยู่ตามผิวหนังบ้างไหม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0 </a:t>
            </a:r>
            <a:r>
              <a:rPr lang="th-TH" dirty="0">
                <a:latin typeface="Tahoma" pitchFamily="34" charset="0"/>
                <a:cs typeface="Tahoma" pitchFamily="34" charset="0"/>
              </a:rPr>
              <a:t>ไม่มี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คันยุบยิบ เป็นเหน็บชา ปวดแสบปวดร้อน ปวดแปลบๆ เป็นน้อยมาก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2 คันยุบยิบ ปวดแสบปวดร้อน ปวดแปลบๆ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3 คันยุบยิบปานกลาง ปวดแสบปวดร้อน ปวดแปลบๆ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คันยุบยิบปานกลาง มีอาการประสาทหลอนทางสัมผัส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5 มีอาการประสารทหลอนรุนแรง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6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มีอาการประสาทหลอนรุนแรงมาก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มีอาการประสาทหลอนรุนแรงอย่างต่อเนื่องตลอดเวลา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7. การรับรู้ทางเสียงผิดปกติ ถาม คุณรู้สึกพะวงกับเสียงรอบๆ ตัวมากกว่าเดิมไหม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เสียงนั้นเป็นเสียงที่ทำให้คุณรู้สึกระคายหู/หยาบ เสียงนั้นทำให้คุณกลัวไหม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เสียงนั้นรบกวนคุณไหม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สิ่งที่ทำให้เกิดเสียงนั้น คุณรู้ว่ามันไม่มีอยู่จริงใช่ไหม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ไม่มี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มีเสียงระคายหูเล็กน้อย ทำให้เกิดอาการกลัวเล็กน้อยมาก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2 มีเสียงระคายหู ทำให้เกิดอาการกลัวเล็กน้อย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3 มีเสียงระคายหู ทำให้เกิดอาการกลัวปานกลาง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มีอาการหูแว่ว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5 มีหูแว่วรุนแรง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6 มีหูแว่วรุนแรงมาก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มีอาการหูแว่วรุนแรงตลอดเวลา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8.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การรับรู้ทางตาผิดปกติ ถาม คุณรู้สึกว่าแสงไฟที่เห็นจ้าเกินปกติไหม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สีเปลี่ยนไปจากเดิมไหม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ทำให้คุณรู้สึกแสบตาไหม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คุณเห็นสิ่งที่มันแปลกๆบ้างไหม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สิ่งที่คุณเห็นคุณรู้ว่ามันไม่มีจริงใช่ไหม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0 </a:t>
            </a:r>
            <a:r>
              <a:rPr lang="th-TH" dirty="0">
                <a:latin typeface="Tahoma" pitchFamily="34" charset="0"/>
                <a:cs typeface="Tahoma" pitchFamily="34" charset="0"/>
              </a:rPr>
              <a:t>ไม่มี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ไวต่อแสงกว่าปกติน้อยมาก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2 ไวต่อแสงปกติน้อย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3 ไวต่อแสงกว่าปกติปานกลาง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มีอาการประสาทหลอนทางตาปานกลาง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5 มีอาการประสาทหลอนทางตารุนแรง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6 มีอาการประสาทหลอนทางตารุนแรงมาก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มีอาการประสาทหลอนทางตาอย่างต่อเนื่อง/ตลอดเวลา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37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9. ปวดศีรษะ ถาม มีอาการปวดมึนศีรษะบ้างไหม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รู้สึกเหมือนมีอะไรมารัดรอบศีรษะไหม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ไม่รวมถึงอาการวิงเวียนศีรษะ มึนงงสังเกตความรุนแรงของ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อาการ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ไม่มี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1 มีน้อยมาก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2 มีอาการน้อย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3 มีอาการปานกลาง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มีอาการรุนแรงปานกลาง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5 มีอาการรุนแรง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6 มีอาการรุนแรงมาก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7 มีอาการรุนแรงที่สุด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37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10. การรับรู้เวลา สถานที่ ถาม วันนี้วันอะไร ขณะนี้คุณอยู่ที่ไหน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?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คุณกำลังคุยกับใคร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0 ตอบได้ถูกต้องตรงคำถาม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dirty="0">
                <a:latin typeface="Tahoma" pitchFamily="34" charset="0"/>
                <a:cs typeface="Tahoma" pitchFamily="34" charset="0"/>
              </a:rPr>
              <a:t>ตอบได้ไม่แน่นอน เรื่องวัน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2 ตอบผิดพลาดไม่เกิน 2 วัน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3 ตอบวันผิดมากกว่า 2 วัน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4 ตอบผิดทั้งสถานที่ และ/หรือบุคคล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การประเมิน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10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ข้อ (ต่อ)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37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83568" y="2564904"/>
            <a:ext cx="7524824" cy="3096344"/>
          </a:xfrm>
        </p:spPr>
        <p:txBody>
          <a:bodyPr/>
          <a:lstStyle/>
          <a:p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อาการ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ขาดสุราที่ตามมา อาจมีอาการรุนแรงถึงขั้นสมองสับสน หรือ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Delirium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เดิมรู้จักกันดีในชื่อ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Delirium tremens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DTs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 ภาวะเกิดตามหลังการหยุดดื่มหรือลดปริมาณการดื่มในผู้ป่วยที่ติดสุรามานานหลายปีและดื่มปริมาณมาก มักเกิดในวันที่ 2-3 หลังการหยุดดื่ม อาการเป็นอยู่ได้นาน 7-10 วัน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ระยะเวลา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หลังการดื่มครั้ง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สุดท้าย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อาการทางคลินิกของภาวะขาดสุรา</a:t>
            </a:r>
            <a:endParaRPr lang="th-TH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849576"/>
              </p:ext>
            </p:extLst>
          </p:nvPr>
        </p:nvGraphicFramePr>
        <p:xfrm>
          <a:off x="323528" y="1988840"/>
          <a:ext cx="8424936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569"/>
                <a:gridCol w="2776028"/>
                <a:gridCol w="3384339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CIWA-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การแปลผล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การให้ยา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1-9 คะแนน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มีอาการขาดสุราเล็กน้อย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อาจไม่จำเป็นต้องใช้ยา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10-14 คะแนน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มีอาการขาดสุราปานกลาง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การรักษาด้วยยาช่วยลดโอกาสการเกิดอาการขาดสุราที่รุนแรง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15-18 คะแนน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มีอาการขาดสุรารุนแรง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ต้องได้รับการรักษาด้วยยาและติดตามอาการอย่างใกล้ชิด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มากกว่าหรือเท่ากับ 19 คะแนน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มีอาการขาดสุรารุนแรงมาก</a:t>
                      </a:r>
                      <a:endParaRPr lang="en-US" sz="140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ต้องให้การรักษาด้วยยาขนาดสูงเพื่อทำให้อาการสงบอย่างรวดเร็ว</a:t>
                      </a:r>
                      <a:endParaRPr lang="en-US" sz="1400" dirty="0"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การประเมินอาการขาดสุราและการใช้ยา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rmAutofit/>
          </a:bodyPr>
          <a:lstStyle/>
          <a:p>
            <a:r>
              <a:rPr lang="th-TH" dirty="0">
                <a:latin typeface="Tahoma" pitchFamily="34" charset="0"/>
                <a:cs typeface="Tahoma" pitchFamily="34" charset="0"/>
              </a:rPr>
              <a:t>- คะแนน </a:t>
            </a:r>
            <a:r>
              <a:rPr lang="en-US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dirty="0">
                <a:latin typeface="Tahoma" pitchFamily="34" charset="0"/>
                <a:cs typeface="Tahoma" pitchFamily="34" charset="0"/>
              </a:rPr>
              <a:t> = </a:t>
            </a:r>
            <a:r>
              <a:rPr lang="th-TH" dirty="0">
                <a:latin typeface="Tahoma" pitchFamily="34" charset="0"/>
                <a:cs typeface="Tahoma" pitchFamily="34" charset="0"/>
              </a:rPr>
              <a:t>10 – 18 คะแนน และ </a:t>
            </a:r>
            <a:r>
              <a:rPr lang="en-US" dirty="0">
                <a:latin typeface="Tahoma" pitchFamily="34" charset="0"/>
                <a:cs typeface="Tahoma" pitchFamily="34" charset="0"/>
              </a:rPr>
              <a:t>BP Systolic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มากกว่า 110 </a:t>
            </a:r>
            <a:r>
              <a:rPr lang="en-US" dirty="0">
                <a:latin typeface="Tahoma" pitchFamily="34" charset="0"/>
                <a:cs typeface="Tahoma" pitchFamily="34" charset="0"/>
              </a:rPr>
              <a:t>mmHg. </a:t>
            </a:r>
            <a:r>
              <a:rPr lang="th-TH" dirty="0">
                <a:latin typeface="Tahoma" pitchFamily="34" charset="0"/>
                <a:cs typeface="Tahoma" pitchFamily="34" charset="0"/>
              </a:rPr>
              <a:t>ให้ </a:t>
            </a:r>
            <a:r>
              <a:rPr lang="en-US" dirty="0">
                <a:latin typeface="Tahoma" pitchFamily="34" charset="0"/>
                <a:cs typeface="Tahoma" pitchFamily="34" charset="0"/>
              </a:rPr>
              <a:t>Diazepam 5 mg IV 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ซ้ำได้ทุก 15 นาที และประเมินซ้ำทุก 15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นาที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-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คะแนน </a:t>
            </a:r>
            <a:r>
              <a:rPr lang="en-US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dirty="0">
                <a:latin typeface="Tahoma" pitchFamily="34" charset="0"/>
                <a:cs typeface="Tahoma" pitchFamily="34" charset="0"/>
              </a:rPr>
              <a:t> = </a:t>
            </a:r>
            <a:r>
              <a:rPr lang="th-TH" dirty="0">
                <a:latin typeface="Tahoma" pitchFamily="34" charset="0"/>
                <a:cs typeface="Tahoma" pitchFamily="34" charset="0"/>
              </a:rPr>
              <a:t>19 – 24 คะแนน และ </a:t>
            </a:r>
            <a:r>
              <a:rPr lang="en-US" dirty="0">
                <a:latin typeface="Tahoma" pitchFamily="34" charset="0"/>
                <a:cs typeface="Tahoma" pitchFamily="34" charset="0"/>
              </a:rPr>
              <a:t>BP Systolic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มากกว่า 110 </a:t>
            </a:r>
            <a:r>
              <a:rPr lang="en-US" dirty="0">
                <a:latin typeface="Tahoma" pitchFamily="34" charset="0"/>
                <a:cs typeface="Tahoma" pitchFamily="34" charset="0"/>
              </a:rPr>
              <a:t>mmHg. </a:t>
            </a:r>
            <a:r>
              <a:rPr lang="th-TH" dirty="0">
                <a:latin typeface="Tahoma" pitchFamily="34" charset="0"/>
                <a:cs typeface="Tahoma" pitchFamily="34" charset="0"/>
              </a:rPr>
              <a:t>ให้ </a:t>
            </a:r>
            <a:r>
              <a:rPr lang="en-US" dirty="0">
                <a:latin typeface="Tahoma" pitchFamily="34" charset="0"/>
                <a:cs typeface="Tahoma" pitchFamily="34" charset="0"/>
              </a:rPr>
              <a:t>Diazepam 10 mg IV 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ซ้ำได้ทุก 15 นาที และประเมินซ้ำทุก 15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นาที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การรักษา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90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-คะแนน </a:t>
            </a:r>
            <a:r>
              <a:rPr lang="en-US" dirty="0">
                <a:latin typeface="Tahoma" pitchFamily="34" charset="0"/>
                <a:cs typeface="Tahoma" pitchFamily="34" charset="0"/>
              </a:rPr>
              <a:t>CIWA-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มากกว่า 25  คะแนน และ </a:t>
            </a:r>
            <a:r>
              <a:rPr lang="en-US" dirty="0">
                <a:latin typeface="Tahoma" pitchFamily="34" charset="0"/>
                <a:cs typeface="Tahoma" pitchFamily="34" charset="0"/>
              </a:rPr>
              <a:t>BP Systolic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มากกว่า 110 </a:t>
            </a:r>
            <a:r>
              <a:rPr lang="en-US" dirty="0">
                <a:latin typeface="Tahoma" pitchFamily="34" charset="0"/>
                <a:cs typeface="Tahoma" pitchFamily="34" charset="0"/>
              </a:rPr>
              <a:t>mmHg. </a:t>
            </a:r>
            <a:r>
              <a:rPr lang="th-TH" dirty="0">
                <a:latin typeface="Tahoma" pitchFamily="34" charset="0"/>
                <a:cs typeface="Tahoma" pitchFamily="34" charset="0"/>
              </a:rPr>
              <a:t>ให้ </a:t>
            </a:r>
            <a:r>
              <a:rPr lang="en-US" dirty="0">
                <a:latin typeface="Tahoma" pitchFamily="34" charset="0"/>
                <a:cs typeface="Tahoma" pitchFamily="34" charset="0"/>
              </a:rPr>
              <a:t>Diazepam 20 mg IV 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ซ้ำได้ทุก 15 นาที และประเมินซ้ำทุก 15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นาที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หมายเหตุ การให้ยา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Diazepam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ต้องรายงานแพทย์ก่อนและหลังให้ยาทุกครั้ง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ในกรณีผู้ป่วยมีอาการแทรกซ้อนทางกายหรือโรคแทรกซ้อนทางจิตรายงานแพทย์เป็นกรณี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การรักษา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03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Diazepam 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เป็นชื่อสามัญสำหรับ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Valium </a:t>
            </a: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ซึ่ง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เป็นยาที่ต้องสั่งโดยแพทย์เพื่อรักษาอาการของภาวะวิตกกังวลผิดปกติ (</a:t>
            </a:r>
            <a:r>
              <a:rPr lang="en-US" dirty="0">
                <a:latin typeface="Tahoma" pitchFamily="34" charset="0"/>
                <a:cs typeface="Tahoma" pitchFamily="34" charset="0"/>
              </a:rPr>
              <a:t>Anxiety disorders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โรควิ</a:t>
            </a:r>
            <a:r>
              <a:rPr lang="th-TH" dirty="0">
                <a:latin typeface="Tahoma" pitchFamily="34" charset="0"/>
                <a:cs typeface="Tahoma" pitchFamily="34" charset="0"/>
              </a:rPr>
              <a:t>ตกกังวลชนิดทั่วไป </a:t>
            </a:r>
            <a:r>
              <a:rPr lang="en-US" dirty="0">
                <a:latin typeface="Tahoma" pitchFamily="34" charset="0"/>
                <a:cs typeface="Tahoma" pitchFamily="34" charset="0"/>
              </a:rPr>
              <a:t>generalized anxiety disorder (GAD)  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โรค</a:t>
            </a:r>
            <a:r>
              <a:rPr lang="th-TH" dirty="0">
                <a:latin typeface="Tahoma" pitchFamily="34" charset="0"/>
                <a:cs typeface="Tahoma" pitchFamily="34" charset="0"/>
              </a:rPr>
              <a:t>ตื่นตระหนก(</a:t>
            </a:r>
            <a:r>
              <a:rPr lang="en-US" dirty="0">
                <a:latin typeface="Tahoma" pitchFamily="34" charset="0"/>
                <a:cs typeface="Tahoma" pitchFamily="34" charset="0"/>
              </a:rPr>
              <a:t>panic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disorder)</a:t>
            </a:r>
            <a:endParaRPr lang="th-TH" dirty="0">
              <a:latin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cs typeface="Tahoma" pitchFamily="34" charset="0"/>
              </a:rPr>
              <a:t>โรค</a:t>
            </a:r>
            <a:r>
              <a:rPr lang="th-TH" dirty="0">
                <a:latin typeface="Tahoma" pitchFamily="34" charset="0"/>
                <a:cs typeface="Tahoma" pitchFamily="34" charset="0"/>
              </a:rPr>
              <a:t>ย้ำคิดย้ำทำ </a:t>
            </a:r>
            <a:r>
              <a:rPr lang="en-US" dirty="0">
                <a:latin typeface="Tahoma" pitchFamily="34" charset="0"/>
                <a:cs typeface="Tahoma" pitchFamily="34" charset="0"/>
              </a:rPr>
              <a:t>Obsessive Compulsive Disorder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(</a:t>
            </a:r>
            <a:r>
              <a:rPr lang="en-US" dirty="0">
                <a:latin typeface="Tahoma" pitchFamily="34" charset="0"/>
                <a:cs typeface="Tahoma" pitchFamily="34" charset="0"/>
              </a:rPr>
              <a:t>OCD )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การใช้ยา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Valium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9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2472418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Valium 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อาจใช้เพื่อรักษาอาการถอนเหล้าที่เรียกว่า "</a:t>
            </a:r>
            <a:r>
              <a:rPr lang="en-US" dirty="0">
                <a:latin typeface="Tahoma" pitchFamily="34" charset="0"/>
                <a:cs typeface="Tahoma" pitchFamily="34" charset="0"/>
              </a:rPr>
              <a:t>delirium tremens" **delirium tremens </a:t>
            </a:r>
            <a:r>
              <a:rPr lang="th-TH" dirty="0">
                <a:latin typeface="Tahoma" pitchFamily="34" charset="0"/>
                <a:cs typeface="Tahoma" pitchFamily="34" charset="0"/>
              </a:rPr>
              <a:t>คือการหยุดดื่มสุราในผู้ที่ดื่มสุรามากและติดต่อกันเป็นเวลานาน มีอาการ มือสั่น, นอนไม่หลับ, คลื่นไส้/อาเจียน, ประสาทหลอนและซึมลง**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การใช้ยา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Valium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ahoma" pitchFamily="34" charset="0"/>
                <a:cs typeface="Tahoma" pitchFamily="34" charset="0"/>
              </a:rPr>
              <a:t>รักษาอาการกล้ามเนื้อเกร็งกระตุกจากการบาดเจ็บ การอักเสบหรือความผิดปกติของเส้นประสาท แพทย์อาจใช้ </a:t>
            </a:r>
            <a:r>
              <a:rPr lang="en-US" dirty="0">
                <a:latin typeface="Tahoma" pitchFamily="34" charset="0"/>
                <a:cs typeface="Tahoma" pitchFamily="34" charset="0"/>
              </a:rPr>
              <a:t>Valium </a:t>
            </a:r>
            <a:r>
              <a:rPr lang="th-TH" dirty="0">
                <a:latin typeface="Tahoma" pitchFamily="34" charset="0"/>
                <a:cs typeface="Tahoma" pitchFamily="34" charset="0"/>
              </a:rPr>
              <a:t>พร้อมกับยาอื่น ๆ เพื่อรักษาอาการชัก </a:t>
            </a:r>
            <a:r>
              <a:rPr lang="en-US" dirty="0">
                <a:latin typeface="Tahoma" pitchFamily="34" charset="0"/>
                <a:cs typeface="Tahoma" pitchFamily="34" charset="0"/>
              </a:rPr>
              <a:t>Valium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เป็นกลุ่มยาที่เรียกว่า </a:t>
            </a:r>
            <a:r>
              <a:rPr lang="en-US" dirty="0">
                <a:latin typeface="Tahoma" pitchFamily="34" charset="0"/>
                <a:cs typeface="Tahoma" pitchFamily="34" charset="0"/>
              </a:rPr>
              <a:t>benzodiazepines 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ซึ่งทำงานโดยเพิ่มประสิทธิภาพของ </a:t>
            </a:r>
            <a:r>
              <a:rPr lang="en-US" dirty="0">
                <a:latin typeface="Tahoma" pitchFamily="34" charset="0"/>
                <a:cs typeface="Tahoma" pitchFamily="34" charset="0"/>
              </a:rPr>
              <a:t>GABA 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ซึ่งเป็นสารสื่อประสาทที่ช่วยลดการเคลื่อนไหวของสัญญาณประสาทในสมอง</a:t>
            </a:r>
          </a:p>
          <a:p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การใช้ยา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Valium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54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การใช้ยาเกินขนาดของ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Valium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อาจไปกดระบบประสาทส่วนกลางมากไป  อาการแสดงดังนี้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marL="0" indent="0">
              <a:buNone/>
            </a:pPr>
            <a:endParaRPr lang="th-TH" b="1" dirty="0">
              <a:latin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ง่วงนอนมาก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สับสน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เดินเซ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อ่อนเพลียมาก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วิงเวียนศีรษะ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หายใจลำบาก</a:t>
            </a: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ไม่รู้สึกตัว</a:t>
            </a:r>
          </a:p>
          <a:p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การใช้ยา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Valium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Flumazenil (Anexate®)</a:t>
            </a:r>
            <a:r>
              <a:rPr lang="en-US" dirty="0">
                <a:latin typeface="Tahoma" pitchFamily="34" charset="0"/>
                <a:cs typeface="Tahoma" pitchFamily="34" charset="0"/>
              </a:rPr>
              <a:t> sig. 0.3mg iv q 1 min max 2 mg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Flumazenil 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เป็น </a:t>
            </a:r>
            <a:r>
              <a:rPr lang="en-US" dirty="0">
                <a:latin typeface="Tahoma" pitchFamily="34" charset="0"/>
                <a:cs typeface="Tahoma" pitchFamily="34" charset="0"/>
              </a:rPr>
              <a:t>specific antidote : 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แย่งจับกับ </a:t>
            </a:r>
            <a:r>
              <a:rPr lang="en-US" dirty="0">
                <a:latin typeface="Tahoma" pitchFamily="34" charset="0"/>
                <a:cs typeface="Tahoma" pitchFamily="34" charset="0"/>
              </a:rPr>
              <a:t>BZD receptor</a:t>
            </a:r>
          </a:p>
          <a:p>
            <a:pPr marL="0" indent="0"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ใช้ได้สำหรับยาในกลุ่มนี้ทั้งหมด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Dose :</a:t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cs typeface="Tahoma" pitchFamily="34" charset="0"/>
              </a:rPr>
              <a:t>Sig. 0.3 mg dilute iv 30-60 sec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หรือ</a:t>
            </a:r>
            <a:r>
              <a:rPr lang="th-TH" dirty="0">
                <a:latin typeface="Tahoma" pitchFamily="34" charset="0"/>
                <a:cs typeface="Tahoma" pitchFamily="34" charset="0"/>
              </a:rPr>
              <a:t/>
            </a:r>
            <a:br>
              <a:rPr lang="th-TH" dirty="0">
                <a:latin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cs typeface="Tahoma" pitchFamily="34" charset="0"/>
              </a:rPr>
              <a:t>Sig. 0.2 mg dilute iv then 0.1 mg iv q 1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min        (</a:t>
            </a:r>
            <a:r>
              <a:rPr lang="th-TH" dirty="0">
                <a:latin typeface="Tahoma" pitchFamily="34" charset="0"/>
                <a:cs typeface="Tahoma" pitchFamily="34" charset="0"/>
              </a:rPr>
              <a:t>ส่วนมากไม่เกิน 1 </a:t>
            </a:r>
            <a:r>
              <a:rPr lang="en-US" dirty="0">
                <a:latin typeface="Tahoma" pitchFamily="34" charset="0"/>
                <a:cs typeface="Tahoma" pitchFamily="34" charset="0"/>
              </a:rPr>
              <a:t>mg) max 2 mg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- </a:t>
            </a:r>
            <a:r>
              <a:rPr lang="th-TH" dirty="0">
                <a:latin typeface="Tahoma" pitchFamily="34" charset="0"/>
                <a:cs typeface="Tahoma" pitchFamily="34" charset="0"/>
              </a:rPr>
              <a:t>ได้ผลเร็วฉีดเสร็จ ตื่นเลย ส่วนใหญ่ฉีด 0.3 </a:t>
            </a:r>
            <a:r>
              <a:rPr lang="en-US" dirty="0">
                <a:latin typeface="Tahoma" pitchFamily="34" charset="0"/>
                <a:cs typeface="Tahoma" pitchFamily="34" charset="0"/>
              </a:rPr>
              <a:t>mg 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แล้วตื่นเลย</a:t>
            </a:r>
            <a:br>
              <a:rPr lang="th-TH" dirty="0">
                <a:latin typeface="Tahoma" pitchFamily="34" charset="0"/>
                <a:cs typeface="Tahoma" pitchFamily="34" charset="0"/>
              </a:rPr>
            </a:br>
            <a:r>
              <a:rPr lang="th-TH" dirty="0">
                <a:latin typeface="Tahoma" pitchFamily="34" charset="0"/>
                <a:cs typeface="Tahoma" pitchFamily="34" charset="0"/>
              </a:rPr>
              <a:t>- กรณี </a:t>
            </a:r>
            <a:r>
              <a:rPr lang="en-US" dirty="0">
                <a:latin typeface="Tahoma" pitchFamily="34" charset="0"/>
                <a:cs typeface="Tahoma" pitchFamily="34" charset="0"/>
              </a:rPr>
              <a:t>benzodiazepine </a:t>
            </a:r>
            <a:r>
              <a:rPr lang="th-TH" dirty="0">
                <a:latin typeface="Tahoma" pitchFamily="34" charset="0"/>
                <a:cs typeface="Tahoma" pitchFamily="34" charset="0"/>
              </a:rPr>
              <a:t>ที่ออกฤทธิ์ อาจต้องให้ยา </a:t>
            </a:r>
            <a:r>
              <a:rPr lang="en-US" dirty="0">
                <a:latin typeface="Tahoma" pitchFamily="34" charset="0"/>
                <a:cs typeface="Tahoma" pitchFamily="34" charset="0"/>
              </a:rPr>
              <a:t>anexate </a:t>
            </a:r>
            <a:r>
              <a:rPr lang="th-TH" dirty="0">
                <a:latin typeface="Tahoma" pitchFamily="34" charset="0"/>
                <a:cs typeface="Tahoma" pitchFamily="34" charset="0"/>
              </a:rPr>
              <a:t>ซ้ำเนื่องจากยามี </a:t>
            </a:r>
            <a:r>
              <a:rPr lang="en-US" dirty="0">
                <a:latin typeface="Tahoma" pitchFamily="34" charset="0"/>
                <a:cs typeface="Tahoma" pitchFamily="34" charset="0"/>
              </a:rPr>
              <a:t>halflife </a:t>
            </a:r>
            <a:r>
              <a:rPr lang="th-TH" dirty="0">
                <a:latin typeface="Tahoma" pitchFamily="34" charset="0"/>
                <a:cs typeface="Tahoma" pitchFamily="34" charset="0"/>
              </a:rPr>
              <a:t>สั้น 1 ชั่วโมง</a:t>
            </a:r>
            <a:br>
              <a:rPr lang="th-TH" dirty="0">
                <a:latin typeface="Tahoma" pitchFamily="34" charset="0"/>
                <a:cs typeface="Tahoma" pitchFamily="34" charset="0"/>
              </a:rPr>
            </a:br>
            <a:r>
              <a:rPr lang="th-TH" dirty="0">
                <a:latin typeface="Tahoma" pitchFamily="34" charset="0"/>
                <a:cs typeface="Tahoma" pitchFamily="34" charset="0"/>
              </a:rPr>
              <a:t>- ฉีดแล้วยังไม่ฟื้นโดยเร็วต้องหาสาเหตุอย่างอื่นได้แล้ว</a:t>
            </a:r>
          </a:p>
          <a:p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การใช้ยา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Valium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3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5" t="47963" r="53842" b="27959"/>
          <a:stretch/>
        </p:blipFill>
        <p:spPr bwMode="auto">
          <a:xfrm>
            <a:off x="1835696" y="692696"/>
            <a:ext cx="5400600" cy="469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979712" y="5389754"/>
            <a:ext cx="5832648" cy="84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อ้างอิงจาก สถาบันธัญลักษณ์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0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ภายใน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6- 8 ชั่วโมงหลังการดื่มครั้งสุดท้าย ผู้ป่วยมักมีอาการสั่น หงุดหงิด กระสับกระส่าย คลื่นไส้ อาเจียน ระบบประสาทตื่นตัว โดยเฉพาะระบบประสาท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Sympathetic nervous system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วิตกกังวล ตื่นเต้นตกใจง่าย เหงื่อแตก มีไข้ ร้อนวูบวาบที่ใบหน้า ม่านตาขยาย หัวใจเต้นเร็ว ความดันโลหิตสูง </a:t>
            </a:r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สุรา (ต่อ)</a:t>
            </a:r>
            <a:endParaRPr lang="th-TH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2564905"/>
            <a:ext cx="7408333" cy="2952328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ภายใน 8- 12 ชั่วโมงหลังการดื่มครั้งสุดท้าย มีอาการทางจิต หลงผิด ประสาทหลอน ในผู้ป่วยที่มีอาการไม่รุนแรง อาจมีเพียงการแปลผลทางประสาทรับรู้ผิดปกติ ผู้ป่วยอาจเห็นสีสว่างมากกว่าปกติ ได้ยินเสียงดังกว่าปกติ ในรายที่รุนแรงผู้ป่วยจะมี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อาการเห็นภาพหลอน มีอา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การประสาทหลอนทางสัมผัสผิวหนัง ว่ามีแมลงจำนวนมากมา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ไต่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สุรา (ต่อ)</a:t>
            </a:r>
            <a:endParaRPr lang="th-TH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ภายใน 12- 24 ชั่วโมงหลังการดื่มครั้งสุดท้าย มักเกิดอาการชักชนิด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Grand mal seizures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โอกาส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ในการเกิดการชักครั้งที่สองในช่วง 6-12 ชั่วโมงถัดมาเท่ากับ 25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ผู้ป่วยจำนวนน้อยกว่า 3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เกิดการชักอย่างต่อเนื่อง หรือ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Status epilepmaticus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หาก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เกิดอาการชักแล้วผู้ป่วยมักมีความเสี่ยงสูงที่จะเกิดภาวะสมองสับสน หรือ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Delirium tremens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DTs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 ตามมา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สุรา (ต่อ)</a:t>
            </a:r>
            <a:endParaRPr lang="th-TH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406531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ภายใน 72- 96 ชั่วโมงหลังการดื่มครั้งสุดท้าย ปกติผู้ป่วยที่มีอาการขาดสุราไม่รุนแรง มักจะมีอาการขาดสุรามากที่สุดในช่วง 24- 36 ชั่วโมงหลังการดื่มครั้งสุดท้าย ต่อมาค่อยๆมีอาการดีขึ้น หากมีอาการรุนแรงมากขึ้นหลังจากระยะเวลาดังกล่าว ความรุนแรงของอาการขาดสุราก็มักเพิ่มมากขึ้นจนถึงขั้นภาวะสมองสับสน หรือ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Delirium tremens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DTs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อาการ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อาจอยู่ได้นานหลายวัน โดยเฉลี่ยประมาณ 2- 3 วัน </a:t>
            </a:r>
            <a:endParaRPr lang="th-TH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อาการทางคลินิกของภาวะขาดสุรา (ต่อ)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4065315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ปัจจัย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เสี่ยงของการเกิด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DTs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ได้แก่ ผู้ป่วยเคยมีประวัติ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DTs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ในอดีต ผู้ป่วยที่เกิดอาการชัก ผู้ป่วยสูงอายุและผู้ป่วยที่มีระดับแอลกอฮอล์ในเลือดสูงกว่า 300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mg% 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ในขณะที่มีอาการขาดสุรา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อาการทางคลินิกของภาวะขาดสุรา (ต่อ)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ahoma" pitchFamily="34" charset="0"/>
                <a:cs typeface="Tahoma" pitchFamily="34" charset="0"/>
              </a:rPr>
              <a:t>1. ระบบประสาทอัตโนมัติตื่นตัวมากผิดปกติ หัวใจเต้นเร็ว มือสั่น เหงื่อแตก มีไข้ เป็น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ต้น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2. การเคลื่อนไหวของกล้ามเนื้อมากกว่าปกติ ผู้ป่วยอาจเป็นอันตรายต่อตนเองได้จากการเกิดอุบัติเหตุ และเป็นเหตุให้ขาดสารน้ำและเกลือแร่มากขึ้น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อาการสำคัญของ</a:t>
            </a:r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ภาวะขาด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สุรา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4026760"/>
          </a:xfrm>
          <a:noFill/>
        </p:spPr>
        <p:txBody>
          <a:bodyPr>
            <a:normAutofit lnSpcReduction="10000"/>
          </a:bodyPr>
          <a:lstStyle/>
          <a:p>
            <a:r>
              <a:rPr lang="th-TH" dirty="0">
                <a:latin typeface="Tahoma" pitchFamily="34" charset="0"/>
                <a:cs typeface="Tahoma" pitchFamily="34" charset="0"/>
              </a:rPr>
              <a:t>3. วงจรการนอนผิดปกติ ผู้ป่วยมักนอนมากในเวลากลางวัน และไม่นอนในเวลา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กลางคืน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4. สมองสับสน มักสับสนไม่รู้เวลา สถานที่และบุคคล (</a:t>
            </a:r>
            <a:r>
              <a:rPr lang="en-US" dirty="0">
                <a:latin typeface="Tahoma" pitchFamily="34" charset="0"/>
                <a:cs typeface="Tahoma" pitchFamily="34" charset="0"/>
              </a:rPr>
              <a:t>disorientation</a:t>
            </a:r>
            <a:r>
              <a:rPr lang="th-TH" dirty="0">
                <a:latin typeface="Tahoma" pitchFamily="34" charset="0"/>
                <a:cs typeface="Tahoma" pitchFamily="34" charset="0"/>
              </a:rPr>
              <a:t>) ผู้ป่วยมักคิดว่าอยู่ที่อื่นที่ไม่ใช่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โรงพยาบาล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cs typeface="Tahoma" pitchFamily="34" charset="0"/>
              </a:rPr>
              <a:t>5. อาการทางจิต ผู้ป่วยอาจมีอาการหูแว่ว เห็นภาพหลอน หวาดระแวง และแยกแยะความเป็นจริงไมได้ ซึ่งทำให้ผู้ป่วยเสี่ยงต่อการทำร้ายตนเองและผู้อื่น	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อาการสำคัญของ</a:t>
            </a:r>
            <a:r>
              <a:rPr lang="th-TH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ภาวะขาด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สุรา (ต่อ)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1810</Words>
  <Application>Microsoft Office PowerPoint</Application>
  <PresentationFormat>นำเสนอทางหน้าจอ (4:3)</PresentationFormat>
  <Paragraphs>167</Paragraphs>
  <Slides>28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รูปคลื่น</vt:lpstr>
      <vt:lpstr>การประเมิน (CIWA-Ar) </vt:lpstr>
      <vt:lpstr>อาการทางคลินิกของภาวะขาดสุรา</vt:lpstr>
      <vt:lpstr>อาการทางคลินิกของภาวะขาดสุรา (ต่อ)</vt:lpstr>
      <vt:lpstr>อาการทางคลินิกของภาวะขาดสุรา (ต่อ)</vt:lpstr>
      <vt:lpstr>อาการทางคลินิกของภาวะขาดสุรา (ต่อ)</vt:lpstr>
      <vt:lpstr>อาการทางคลินิกของภาวะขาดสุรา (ต่อ)</vt:lpstr>
      <vt:lpstr>อาการทางคลินิกของภาวะขาดสุรา (ต่อ)</vt:lpstr>
      <vt:lpstr>อาการสำคัญของภาวะขาดสุรา</vt:lpstr>
      <vt:lpstr>อาการสำคัญของภาวะขาดสุรา (ต่อ)</vt:lpstr>
      <vt:lpstr>การประเมิน CIWA-Ar 10 ข้อ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 CIWA-Ar 10 ข้อ (ต่อ) </vt:lpstr>
      <vt:lpstr>การประเมินอาการขาดสุราและการใช้ยา</vt:lpstr>
      <vt:lpstr>การรักษา</vt:lpstr>
      <vt:lpstr>การรักษา (ต่อ)</vt:lpstr>
      <vt:lpstr>การใช้ยา Valium</vt:lpstr>
      <vt:lpstr>การใช้ยา Valium (ต่อ)</vt:lpstr>
      <vt:lpstr>การใช้ยา Valium (ต่อ)</vt:lpstr>
      <vt:lpstr>การใช้ยา Valium (ต่อ)</vt:lpstr>
      <vt:lpstr>การใช้ยา Valium (ต่อ)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 (CIWA-Ar)</dc:title>
  <dc:creator>ADMIN_Thatakiab</dc:creator>
  <cp:lastModifiedBy>ADMIN_Thatakiab</cp:lastModifiedBy>
  <cp:revision>11</cp:revision>
  <cp:lastPrinted>2018-10-25T04:08:43Z</cp:lastPrinted>
  <dcterms:created xsi:type="dcterms:W3CDTF">2018-10-25T02:13:14Z</dcterms:created>
  <dcterms:modified xsi:type="dcterms:W3CDTF">2019-02-20T01:17:28Z</dcterms:modified>
</cp:coreProperties>
</file>