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070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25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883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056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700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953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300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5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3573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629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128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22C15-6FA4-47CD-A0FC-C1B933A2A429}" type="datetimeFigureOut">
              <a:rPr lang="th-TH" smtClean="0"/>
              <a:t>10/10/61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274DC-22D8-4DEB-B362-C12AF61A4A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725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4800" b="1" dirty="0" smtClean="0"/>
              <a:t>แนวทางขอความยินยอมรับการรักษาเพื่อป้องกันคดีฟ้องร้อง</a:t>
            </a:r>
            <a:endParaRPr lang="th-TH" sz="4800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Informed  consent</a:t>
            </a:r>
            <a:endParaRPr lang="th-TH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9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สี่เหลี่ยมผืนผ้ามุมมน 4"/>
          <p:cNvSpPr/>
          <p:nvPr/>
        </p:nvSpPr>
        <p:spPr>
          <a:xfrm>
            <a:off x="179512" y="188640"/>
            <a:ext cx="8784976" cy="64087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800" b="1" u="sng" dirty="0" smtClean="0"/>
          </a:p>
          <a:p>
            <a:pPr marL="0" indent="0">
              <a:buNone/>
            </a:pPr>
            <a:r>
              <a:rPr lang="th-TH" sz="2800" b="1" u="sng" dirty="0" smtClean="0"/>
              <a:t>ข้อยกเว้น</a:t>
            </a:r>
            <a:r>
              <a:rPr lang="th-TH" sz="2800" b="1" u="sng" dirty="0" smtClean="0"/>
              <a:t>ที่แพทย์ไม่จำเป็นต้องได้รับ </a:t>
            </a:r>
            <a:r>
              <a:rPr lang="en-US" sz="2800" b="1" u="sng" dirty="0" smtClean="0"/>
              <a:t>Informed consent </a:t>
            </a:r>
            <a:endParaRPr lang="th-TH" sz="2800" b="1" u="sng" dirty="0" smtClean="0"/>
          </a:p>
          <a:p>
            <a:pPr marL="514350" indent="-514350">
              <a:buAutoNum type="thaiNumPeriod"/>
            </a:pPr>
            <a:r>
              <a:rPr lang="th-TH" sz="2800" dirty="0" smtClean="0"/>
              <a:t>ผู้รับบริการอยู่ในภาวะเสี่ยงอันตรายถึงชีวิตและมีความจำเป็นต้องให้ความช่วยเหลือเป็นการรีบด่วน</a:t>
            </a:r>
          </a:p>
          <a:p>
            <a:pPr marL="514350" indent="-514350">
              <a:buFont typeface="Arial" pitchFamily="34" charset="0"/>
              <a:buAutoNum type="thaiNumPeriod"/>
            </a:pPr>
            <a:r>
              <a:rPr lang="th-TH" sz="2800" dirty="0" smtClean="0"/>
              <a:t>ผู้รับบริการไม่อยู่ในฐานะที่จะรับทราบข้อมูลและไม่อาจแจ้งให้ทายาทโดยธรรม  ผู้ปกครอง  ผู้ดูแล ผู้พิทักษ์  หรือผู้อนุบาลของผู้รับบริการรับทราบข้อมูลในขณะนั้นได้</a:t>
            </a:r>
          </a:p>
          <a:p>
            <a:pPr marL="514350" indent="-514350">
              <a:buFont typeface="Arial" pitchFamily="34" charset="0"/>
              <a:buAutoNum type="thaiNumPeriod"/>
            </a:pPr>
            <a:r>
              <a:rPr lang="th-TH" sz="2800" dirty="0" smtClean="0"/>
              <a:t>การบังคับให้บริการสาธารณสุข</a:t>
            </a:r>
          </a:p>
          <a:p>
            <a:pPr marL="0" indent="0">
              <a:buNone/>
            </a:pPr>
            <a:r>
              <a:rPr lang="th-TH" sz="2800" dirty="0" smtClean="0"/>
              <a:t>	๓</a:t>
            </a:r>
            <a:r>
              <a:rPr lang="en-US" sz="2800" dirty="0" smtClean="0"/>
              <a:t>.</a:t>
            </a:r>
            <a:r>
              <a:rPr lang="th-TH" sz="2800" dirty="0" smtClean="0"/>
              <a:t>๑ พ</a:t>
            </a:r>
            <a:r>
              <a:rPr lang="en-US" sz="2800" dirty="0" smtClean="0"/>
              <a:t>.</a:t>
            </a:r>
            <a:r>
              <a:rPr lang="th-TH" sz="2800" dirty="0" smtClean="0"/>
              <a:t>ร</a:t>
            </a:r>
            <a:r>
              <a:rPr lang="en-US" sz="2800" dirty="0" smtClean="0"/>
              <a:t>.</a:t>
            </a:r>
            <a:r>
              <a:rPr lang="th-TH" sz="2800" dirty="0" smtClean="0"/>
              <a:t>บ</a:t>
            </a:r>
            <a:r>
              <a:rPr lang="en-US" sz="2800" dirty="0" smtClean="0"/>
              <a:t>. </a:t>
            </a:r>
            <a:r>
              <a:rPr lang="th-TH" sz="2800" dirty="0" smtClean="0"/>
              <a:t>โรคติดต่อ แพทย์และบุคลากรการแพทย์มีอำนาจสั่งให้ผู้ป่วยมารับการตรวจรักษา ชันสูตร และคุมไว้สังเกต ของผู้ป่วยโรคติดต่ออันตราย ผู้ที่สงสัยว่าจะเป็น และผู้สัมผัสโรค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๓</a:t>
            </a:r>
            <a:r>
              <a:rPr lang="en-US" sz="2800" dirty="0" smtClean="0"/>
              <a:t>.</a:t>
            </a:r>
            <a:r>
              <a:rPr lang="th-TH" sz="2800" dirty="0" smtClean="0"/>
              <a:t>๒ พ</a:t>
            </a:r>
            <a:r>
              <a:rPr lang="en-US" sz="2800" dirty="0" smtClean="0"/>
              <a:t>.</a:t>
            </a:r>
            <a:r>
              <a:rPr lang="th-TH" sz="2800" dirty="0" smtClean="0"/>
              <a:t>ร</a:t>
            </a:r>
            <a:r>
              <a:rPr lang="en-US" sz="2800" dirty="0" smtClean="0"/>
              <a:t>.</a:t>
            </a:r>
            <a:r>
              <a:rPr lang="th-TH" sz="2800" dirty="0" smtClean="0"/>
              <a:t>บ </a:t>
            </a:r>
            <a:r>
              <a:rPr lang="th-TH" sz="2800" dirty="0" err="1" smtClean="0"/>
              <a:t>ยาเสพติด</a:t>
            </a:r>
            <a:r>
              <a:rPr lang="th-TH" sz="2800" dirty="0" smtClean="0"/>
              <a:t>ให้โทษ สามารถตรวจหาสารเสพติดในร่างกายได้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๓</a:t>
            </a:r>
            <a:r>
              <a:rPr lang="en-US" sz="2800" dirty="0" smtClean="0"/>
              <a:t>.</a:t>
            </a:r>
            <a:r>
              <a:rPr lang="th-TH" sz="2800" dirty="0" smtClean="0"/>
              <a:t>๔ พ</a:t>
            </a:r>
            <a:r>
              <a:rPr lang="en-US" sz="2800" dirty="0" smtClean="0"/>
              <a:t>.</a:t>
            </a:r>
            <a:r>
              <a:rPr lang="th-TH" sz="2800" dirty="0" smtClean="0"/>
              <a:t>ร</a:t>
            </a:r>
            <a:r>
              <a:rPr lang="en-US" sz="2800" dirty="0" smtClean="0"/>
              <a:t>.</a:t>
            </a:r>
            <a:r>
              <a:rPr lang="th-TH" sz="2800" dirty="0" smtClean="0"/>
              <a:t>บ สุขภาพจิต การบำบัดรักษาผู้ป่วยโรคจิตที่มีพฤติกรรมอันตราย</a:t>
            </a:r>
          </a:p>
        </p:txBody>
      </p:sp>
    </p:spTree>
    <p:extLst>
      <p:ext uri="{BB962C8B-B14F-4D97-AF65-F5344CB8AC3E}">
        <p14:creationId xmlns:p14="http://schemas.microsoft.com/office/powerpoint/2010/main" val="53239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สี่เหลี่ยมผืนผ้ามุมมน 4"/>
          <p:cNvSpPr/>
          <p:nvPr/>
        </p:nvSpPr>
        <p:spPr>
          <a:xfrm>
            <a:off x="323528" y="1412776"/>
            <a:ext cx="8424936" cy="30243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3203848" y="260648"/>
            <a:ext cx="2592288" cy="86409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048672"/>
          </a:xfrm>
        </p:spPr>
        <p:txBody>
          <a:bodyPr/>
          <a:lstStyle/>
          <a:p>
            <a:pPr marL="0" indent="0" algn="ctr">
              <a:buNone/>
            </a:pPr>
            <a:r>
              <a:rPr lang="th-TH" sz="4000" b="1" dirty="0" smtClean="0"/>
              <a:t>เป้าประสงค์</a:t>
            </a:r>
            <a:endParaRPr lang="th-TH" sz="4000" b="1" dirty="0" smtClean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๑</a:t>
            </a:r>
            <a:r>
              <a:rPr lang="en-US" dirty="0" smtClean="0"/>
              <a:t>. </a:t>
            </a:r>
            <a:r>
              <a:rPr lang="th-TH" dirty="0" smtClean="0"/>
              <a:t>คุ้มครองแพทย์ผู้สุจริต</a:t>
            </a:r>
          </a:p>
          <a:p>
            <a:pPr marL="0" indent="0">
              <a:buNone/>
            </a:pPr>
            <a:r>
              <a:rPr lang="th-TH" dirty="0" smtClean="0"/>
              <a:t>๒</a:t>
            </a:r>
            <a:r>
              <a:rPr lang="en-US" dirty="0" smtClean="0"/>
              <a:t>. </a:t>
            </a:r>
            <a:r>
              <a:rPr lang="th-TH" dirty="0" smtClean="0"/>
              <a:t>คุ้มครองผู้ป่วย</a:t>
            </a:r>
          </a:p>
          <a:p>
            <a:pPr marL="0" indent="0">
              <a:buNone/>
            </a:pPr>
            <a:r>
              <a:rPr lang="th-TH" dirty="0" smtClean="0"/>
              <a:t>๓</a:t>
            </a:r>
            <a:r>
              <a:rPr lang="en-US" dirty="0" smtClean="0"/>
              <a:t>.</a:t>
            </a:r>
            <a:r>
              <a:rPr lang="th-TH" dirty="0" smtClean="0"/>
              <a:t> ฟื้นฟู</a:t>
            </a:r>
            <a:r>
              <a:rPr lang="th-TH" dirty="0" smtClean="0"/>
              <a:t>วิกฤติความสัมพันธ์แพทย์ </a:t>
            </a:r>
            <a:r>
              <a:rPr lang="en-US" dirty="0" smtClean="0"/>
              <a:t>–</a:t>
            </a:r>
            <a:r>
              <a:rPr lang="th-TH" dirty="0" smtClean="0"/>
              <a:t> ผู้ป่วย</a:t>
            </a:r>
            <a:endParaRPr lang="th-TH" dirty="0"/>
          </a:p>
          <a:p>
            <a:pPr marL="0" indent="0">
              <a:buNone/>
            </a:pPr>
            <a:r>
              <a:rPr lang="th-TH" dirty="0" smtClean="0"/>
              <a:t>๔</a:t>
            </a:r>
            <a:r>
              <a:rPr lang="en-US" dirty="0" smtClean="0"/>
              <a:t>.</a:t>
            </a:r>
            <a:r>
              <a:rPr lang="th-TH" dirty="0" smtClean="0"/>
              <a:t> พัฒนา</a:t>
            </a:r>
            <a:r>
              <a:rPr lang="th-TH" dirty="0" smtClean="0"/>
              <a:t>คุณภาพบริการ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3141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สี่เหลี่ยมผืนผ้ามุมมน 1"/>
          <p:cNvSpPr/>
          <p:nvPr/>
        </p:nvSpPr>
        <p:spPr>
          <a:xfrm>
            <a:off x="179512" y="116632"/>
            <a:ext cx="8784976" cy="60486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b="1" u="sng" dirty="0" smtClean="0"/>
              <a:t>วิวัฒนาการแห่ง </a:t>
            </a:r>
            <a:r>
              <a:rPr lang="en-US" b="1" u="sng" dirty="0" smtClean="0"/>
              <a:t>Informed  consent  </a:t>
            </a:r>
            <a:r>
              <a:rPr lang="th-TH" b="1" u="sng" dirty="0" smtClean="0"/>
              <a:t>ที่สำคัญ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th-TH" sz="2800" dirty="0" smtClean="0"/>
              <a:t>กล่าวโดย </a:t>
            </a:r>
            <a:r>
              <a:rPr lang="en-US" sz="2800" dirty="0" err="1" smtClean="0"/>
              <a:t>schloendoff</a:t>
            </a:r>
            <a:r>
              <a:rPr lang="en-US" sz="2800" dirty="0" smtClean="0"/>
              <a:t> . </a:t>
            </a:r>
            <a:r>
              <a:rPr lang="th-TH" sz="2800" dirty="0" smtClean="0"/>
              <a:t>๑๙๑๔  มนุษย์ทุกคนที่บรรลุนิติภาวะและมีสติสัมปชัญญะปกติย่อมมีสิทธิ์วินิจฉัยว่าสิ่งใดควรจะปฏิบัติต่อร่างกายตน แพทย์ซึ่งผ่าตัดโดยไม่ได้รับความยินยอมของคนไข้ถือเป็นละเมิดและทำร้ายร่างกาย ต้องรับผิดชอบต่อความเสียหาย</a:t>
            </a:r>
          </a:p>
          <a:p>
            <a:pPr marL="0" indent="0">
              <a:buNone/>
            </a:pPr>
            <a:r>
              <a:rPr lang="th-TH" dirty="0" smtClean="0"/>
              <a:t>   </a:t>
            </a:r>
            <a:r>
              <a:rPr lang="en-US" dirty="0"/>
              <a:t>*</a:t>
            </a:r>
            <a:r>
              <a:rPr lang="th-TH" dirty="0" smtClean="0"/>
              <a:t>ยกเว้น</a:t>
            </a:r>
            <a:r>
              <a:rPr lang="th-TH" dirty="0" smtClean="0"/>
              <a:t>เหตุฉุกเฉิน หรือผู้ป่วยไม่อยู่ในภาวะจะให้ความยินยอมได้และมีเหตุ</a:t>
            </a:r>
            <a:r>
              <a:rPr lang="th-TH" dirty="0" smtClean="0"/>
              <a:t>จำเป็น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err="1" smtClean="0"/>
              <a:t>bolam</a:t>
            </a:r>
            <a:r>
              <a:rPr lang="en-US" sz="2800" dirty="0" smtClean="0"/>
              <a:t> </a:t>
            </a:r>
            <a:r>
              <a:rPr lang="en-US" sz="2800" dirty="0" smtClean="0"/>
              <a:t>test </a:t>
            </a:r>
            <a:r>
              <a:rPr lang="th-TH" sz="2800" dirty="0" smtClean="0"/>
              <a:t>๑๙๕๗ แพทย์เลือกให้ข้อมูลประกอบการขอความยินยอมได้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/>
              <a:t>sidaway</a:t>
            </a:r>
            <a:r>
              <a:rPr lang="en-US" sz="2800" dirty="0" smtClean="0"/>
              <a:t> </a:t>
            </a:r>
            <a:r>
              <a:rPr lang="th-TH" sz="2800" dirty="0" smtClean="0"/>
              <a:t>๑๙๘๕ แพทย์ต้องแจ้งข้อมูลที่จำเป็น</a:t>
            </a:r>
            <a:r>
              <a:rPr lang="th-TH" sz="2800" dirty="0"/>
              <a:t> </a:t>
            </a:r>
            <a:r>
              <a:rPr lang="th-TH" sz="2800" dirty="0" smtClean="0"/>
              <a:t>แต่หากผู้ป่วยถามแม้จะเป็นความเสี่ยงน้อย แพทย์ต้อง</a:t>
            </a:r>
            <a:r>
              <a:rPr lang="th-TH" sz="2800" dirty="0" smtClean="0"/>
              <a:t>ตอบ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Prudent </a:t>
            </a:r>
            <a:r>
              <a:rPr lang="en-US" sz="2800" dirty="0" smtClean="0"/>
              <a:t>patient </a:t>
            </a:r>
            <a:r>
              <a:rPr lang="th-TH" sz="2800" dirty="0" smtClean="0"/>
              <a:t>๑๙๘๘ ผู้ป่วยร่วมรับรู้ข้อมูลและร่วมตัดสินใจ</a:t>
            </a:r>
            <a:endParaRPr lang="en-US" sz="2800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667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sp>
        <p:nvSpPr>
          <p:cNvPr id="2" name="สี่เหลี่ยมผืนผ้ามุมมน 1"/>
          <p:cNvSpPr/>
          <p:nvPr/>
        </p:nvSpPr>
        <p:spPr>
          <a:xfrm>
            <a:off x="251520" y="404664"/>
            <a:ext cx="8568952" cy="5400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3600" b="1" u="sng" dirty="0" smtClean="0"/>
              <a:t>พ</a:t>
            </a:r>
            <a:r>
              <a:rPr lang="en-US" sz="3600" b="1" u="sng" dirty="0" smtClean="0"/>
              <a:t>.</a:t>
            </a:r>
            <a:r>
              <a:rPr lang="th-TH" sz="3600" b="1" u="sng" dirty="0" smtClean="0"/>
              <a:t>ร</a:t>
            </a:r>
            <a:r>
              <a:rPr lang="en-US" sz="3600" b="1" u="sng" dirty="0" smtClean="0"/>
              <a:t>.</a:t>
            </a:r>
            <a:r>
              <a:rPr lang="th-TH" sz="3600" b="1" u="sng" dirty="0" smtClean="0"/>
              <a:t>บ</a:t>
            </a:r>
            <a:r>
              <a:rPr lang="en-US" sz="3600" b="1" u="sng" dirty="0" smtClean="0"/>
              <a:t>. </a:t>
            </a:r>
            <a:r>
              <a:rPr lang="th-TH" sz="3600" b="1" u="sng" dirty="0" smtClean="0"/>
              <a:t>สุขภาพแห่งชาติ พ</a:t>
            </a:r>
            <a:r>
              <a:rPr lang="en-US" sz="3600" b="1" u="sng" dirty="0" smtClean="0"/>
              <a:t>.</a:t>
            </a:r>
            <a:r>
              <a:rPr lang="th-TH" sz="3600" b="1" u="sng" dirty="0" smtClean="0"/>
              <a:t>ศ</a:t>
            </a:r>
            <a:r>
              <a:rPr lang="en-US" sz="3600" b="1" u="sng" dirty="0" smtClean="0"/>
              <a:t>.</a:t>
            </a:r>
            <a:r>
              <a:rPr lang="th-TH" sz="3600" b="1" u="sng" dirty="0" smtClean="0"/>
              <a:t> ๒๕๕</a:t>
            </a:r>
            <a:r>
              <a:rPr lang="en-US" sz="2400" b="1" u="sng" dirty="0" smtClean="0">
                <a:cs typeface="+mj-cs"/>
              </a:rPr>
              <a:t>o</a:t>
            </a:r>
          </a:p>
          <a:p>
            <a:pPr>
              <a:buFont typeface="Wingdings" pitchFamily="2" charset="2"/>
              <a:buChar char="Ø"/>
            </a:pPr>
            <a:r>
              <a:rPr lang="th-TH" sz="3000" dirty="0" smtClean="0"/>
              <a:t>ม</a:t>
            </a:r>
            <a:r>
              <a:rPr lang="en-US" sz="3000" dirty="0"/>
              <a:t>.</a:t>
            </a:r>
            <a:r>
              <a:rPr lang="th-TH" sz="3000" dirty="0"/>
              <a:t>๘ ว</a:t>
            </a:r>
            <a:r>
              <a:rPr lang="en-US" sz="3000" dirty="0"/>
              <a:t>.</a:t>
            </a:r>
            <a:r>
              <a:rPr lang="th-TH" sz="3000" dirty="0"/>
              <a:t>๑ </a:t>
            </a:r>
            <a:r>
              <a:rPr lang="th-TH" sz="3000" dirty="0" smtClean="0"/>
              <a:t> การบริการสาธารณสุข บุคลากรด้านสาธารณสุขต้องแจ้งข้อมูลด้านสุขภาพให้ผู้รับบริการทราบอย่างเพียงพอที่จะตัดสินใจรับหรือไม่รับบริการ  กรณีผู้รับบริการปฏิเสธ จะให้บริการนั้นมิได้</a:t>
            </a:r>
          </a:p>
          <a:p>
            <a:pPr marL="0" indent="0" algn="ctr">
              <a:buNone/>
            </a:pPr>
            <a:r>
              <a:rPr lang="th-TH" sz="3600" b="1" u="sng" dirty="0" smtClean="0">
                <a:latin typeface="+mj-lt"/>
              </a:rPr>
              <a:t>พ</a:t>
            </a:r>
            <a:r>
              <a:rPr lang="en-US" sz="3600" b="1" u="sng" dirty="0" smtClean="0">
                <a:latin typeface="+mj-lt"/>
              </a:rPr>
              <a:t>.</a:t>
            </a:r>
            <a:r>
              <a:rPr lang="th-TH" sz="3600" b="1" u="sng" dirty="0" smtClean="0">
                <a:latin typeface="+mj-lt"/>
              </a:rPr>
              <a:t>ร</a:t>
            </a:r>
            <a:r>
              <a:rPr lang="en-US" sz="3600" b="1" u="sng" dirty="0" smtClean="0">
                <a:latin typeface="+mj-lt"/>
              </a:rPr>
              <a:t>.</a:t>
            </a:r>
            <a:r>
              <a:rPr lang="th-TH" sz="3600" b="1" u="sng" dirty="0" smtClean="0">
                <a:latin typeface="+mj-lt"/>
              </a:rPr>
              <a:t>บ</a:t>
            </a:r>
            <a:r>
              <a:rPr lang="en-US" sz="3600" b="1" u="sng" dirty="0" smtClean="0">
                <a:latin typeface="+mj-lt"/>
              </a:rPr>
              <a:t>. </a:t>
            </a:r>
            <a:r>
              <a:rPr lang="th-TH" sz="3600" b="1" u="sng" dirty="0" smtClean="0">
                <a:latin typeface="+mj-lt"/>
              </a:rPr>
              <a:t>สุขภาพจิต  พ</a:t>
            </a:r>
            <a:r>
              <a:rPr lang="en-US" sz="3600" b="1" u="sng" dirty="0" smtClean="0">
                <a:latin typeface="+mj-lt"/>
              </a:rPr>
              <a:t>.</a:t>
            </a:r>
            <a:r>
              <a:rPr lang="th-TH" sz="3600" b="1" u="sng" dirty="0" smtClean="0">
                <a:latin typeface="+mj-lt"/>
              </a:rPr>
              <a:t>ศ</a:t>
            </a:r>
            <a:r>
              <a:rPr lang="en-US" sz="3600" b="1" u="sng" dirty="0" smtClean="0">
                <a:latin typeface="+mj-lt"/>
              </a:rPr>
              <a:t>.</a:t>
            </a:r>
            <a:r>
              <a:rPr lang="th-TH" sz="3600" b="1" u="sng" dirty="0" smtClean="0">
                <a:latin typeface="+mj-lt"/>
              </a:rPr>
              <a:t> ๒๕๕๑ </a:t>
            </a:r>
            <a:endParaRPr lang="th-TH" sz="3600" b="1" u="sng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th-TH" sz="2800" dirty="0" smtClean="0"/>
              <a:t>ม</a:t>
            </a:r>
            <a:r>
              <a:rPr lang="en-US" sz="2800" dirty="0" smtClean="0"/>
              <a:t>.</a:t>
            </a:r>
            <a:r>
              <a:rPr lang="th-TH" sz="2800" dirty="0" smtClean="0"/>
              <a:t>๒๑ </a:t>
            </a:r>
            <a:r>
              <a:rPr lang="th-TH" sz="2800" dirty="0"/>
              <a:t>ว</a:t>
            </a:r>
            <a:r>
              <a:rPr lang="en-US" sz="2800" dirty="0"/>
              <a:t>.</a:t>
            </a:r>
            <a:r>
              <a:rPr lang="th-TH" sz="2800" dirty="0"/>
              <a:t>๑ </a:t>
            </a:r>
            <a:r>
              <a:rPr lang="th-TH" sz="2800" dirty="0" smtClean="0"/>
              <a:t> การบำบัดรักษาต้องได้รับความยินยอมจาก</a:t>
            </a:r>
            <a:r>
              <a:rPr lang="th-TH" sz="2800" dirty="0" smtClean="0"/>
              <a:t>ผู้ป่วย</a:t>
            </a:r>
            <a:endParaRPr lang="th-TH" sz="2800" dirty="0"/>
          </a:p>
          <a:p>
            <a:pPr>
              <a:buFont typeface="Wingdings" pitchFamily="2" charset="2"/>
              <a:buChar char="Ø"/>
            </a:pPr>
            <a:r>
              <a:rPr lang="th-TH" sz="2800" dirty="0" smtClean="0"/>
              <a:t>ม</a:t>
            </a:r>
            <a:r>
              <a:rPr lang="en-US" sz="2800" dirty="0" smtClean="0"/>
              <a:t>.</a:t>
            </a:r>
            <a:r>
              <a:rPr lang="th-TH" sz="2800" dirty="0" smtClean="0"/>
              <a:t>๒๑ </a:t>
            </a:r>
            <a:r>
              <a:rPr lang="th-TH" sz="2800" dirty="0"/>
              <a:t>ว</a:t>
            </a:r>
            <a:r>
              <a:rPr lang="en-US" sz="2800" dirty="0" smtClean="0"/>
              <a:t>.</a:t>
            </a:r>
            <a:r>
              <a:rPr lang="th-TH" sz="2800" dirty="0" smtClean="0"/>
              <a:t>๒  ถ้าต้องรับผู้ป่วยไว้ในสถานพยาบาลของรัฐ ความยินยอมต้องทำเป็นหนังสือลงลายมือชื่อผู้ป่วยเป็น</a:t>
            </a:r>
            <a:r>
              <a:rPr lang="th-TH" sz="2800" dirty="0" smtClean="0"/>
              <a:t>สำคัญ</a:t>
            </a:r>
            <a:endParaRPr lang="th-TH" sz="2800" dirty="0"/>
          </a:p>
          <a:p>
            <a:pPr>
              <a:buFont typeface="Wingdings" pitchFamily="2" charset="2"/>
              <a:buChar char="Ø"/>
            </a:pPr>
            <a:r>
              <a:rPr lang="th-TH" sz="2800" dirty="0" smtClean="0"/>
              <a:t>ม</a:t>
            </a:r>
            <a:r>
              <a:rPr lang="en-US" sz="2800" dirty="0" smtClean="0"/>
              <a:t>.</a:t>
            </a:r>
            <a:r>
              <a:rPr lang="th-TH" sz="2800" dirty="0"/>
              <a:t> </a:t>
            </a:r>
            <a:r>
              <a:rPr lang="th-TH" sz="2800" dirty="0" smtClean="0"/>
              <a:t>๒๑ </a:t>
            </a:r>
            <a:r>
              <a:rPr lang="th-TH" sz="2800" dirty="0"/>
              <a:t>ว</a:t>
            </a:r>
            <a:r>
              <a:rPr lang="en-US" sz="2800" dirty="0" smtClean="0"/>
              <a:t>.</a:t>
            </a:r>
            <a:r>
              <a:rPr lang="th-TH" sz="2800" dirty="0" smtClean="0"/>
              <a:t>๓ ผู้ป่วยอายุไม่ถึง ๑๘ ปีหรือขาดความสามารถในการตัดสินใจให้ความยินยอม  ให้คู่สมรส ผู้บุพการี ผู้สืบสันดาน ผู้ปกครอง  ผู้พิทักษ์  ผู้อนุบาล เป็นผู้ให้ความยินยอม</a:t>
            </a:r>
            <a:r>
              <a:rPr lang="th-TH" sz="2800" dirty="0" smtClean="0"/>
              <a:t>แทน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12024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สี่เหลี่ยมผืนผ้ามุมมน 4"/>
          <p:cNvSpPr/>
          <p:nvPr/>
        </p:nvSpPr>
        <p:spPr>
          <a:xfrm>
            <a:off x="323528" y="188640"/>
            <a:ext cx="8496944" cy="59766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b="1" u="sng" dirty="0"/>
              <a:t>ความยินยอมทางการแพทย์กับบทบังคับในกฎหมายไทย ปฏิบัติเพื่อป้องกันการฟ้องร้อง</a:t>
            </a:r>
          </a:p>
          <a:p>
            <a:pPr marL="457200" indent="-457200">
              <a:buAutoNum type="thaiNumPeriod"/>
            </a:pPr>
            <a:r>
              <a:rPr lang="th-TH" dirty="0"/>
              <a:t>แพทย์ต้องได้รับความยินยอม หากรักษาโดยไม่ได้รับความยินยอม แพทย์ต้องได้รับความผิดทั้งอาญา แพ่ง วินัย วิชาชีพ เว้นแต่กรณีเหตุฉุกเฉิน</a:t>
            </a:r>
          </a:p>
          <a:p>
            <a:pPr marL="457200" indent="-457200">
              <a:buAutoNum type="thaiNumPeriod"/>
            </a:pPr>
            <a:r>
              <a:rPr lang="th-TH" dirty="0"/>
              <a:t>แพทย์ต้องแจ้งข้อมูลก่อน โดยต้องให้ข้อมูลอย่างเพียงพอเพื่อประกอบการตัดสินใจที่จะยินยอมการรักษาหรือไม่ยินยอม</a:t>
            </a:r>
          </a:p>
          <a:p>
            <a:pPr marL="457200" indent="-457200">
              <a:buAutoNum type="thaiNumPeriod"/>
            </a:pPr>
            <a:r>
              <a:rPr lang="th-TH" dirty="0"/>
              <a:t>การต้องได้รับความยินยอมทางการแพทย์ ที่ใช้บังคับกับบริการสาธารณสุข คือการสร้างเสริมสุขภาพ การป้องกันและควบคุม การตรวจรักษา และการฟื้นฟู ไม่ใช่เฉพาะการตรวจรักษาเท่านั่นที่จะต้องได้รับความยินยอม</a:t>
            </a:r>
          </a:p>
          <a:p>
            <a:pPr marL="457200" indent="-457200">
              <a:buAutoNum type="thaiNumPeriod"/>
            </a:pPr>
            <a:r>
              <a:rPr lang="th-TH" dirty="0"/>
              <a:t>ใช้บังคับกับแพทย์และบุคลากรการแพทย์ทุกคน</a:t>
            </a:r>
          </a:p>
          <a:p>
            <a:pPr marL="457200" indent="-457200">
              <a:buAutoNum type="thaiNumPeriod"/>
            </a:pPr>
            <a:r>
              <a:rPr lang="th-TH" dirty="0"/>
              <a:t>กับสถานพยาบาลทุกระดับ ทั้งภาครัฐและเอกชน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0722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สี่เหลี่ยมผืนผ้ามุมมน 4"/>
          <p:cNvSpPr/>
          <p:nvPr/>
        </p:nvSpPr>
        <p:spPr>
          <a:xfrm>
            <a:off x="179512" y="188640"/>
            <a:ext cx="8784976" cy="59766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116632"/>
            <a:ext cx="8568952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800" dirty="0" smtClean="0"/>
          </a:p>
          <a:p>
            <a:pPr marL="0" indent="0">
              <a:buNone/>
            </a:pPr>
            <a:r>
              <a:rPr lang="th-TH" sz="2800" dirty="0" smtClean="0"/>
              <a:t>๖</a:t>
            </a:r>
            <a:r>
              <a:rPr lang="en-US" sz="2800" dirty="0" smtClean="0"/>
              <a:t>.</a:t>
            </a:r>
            <a:r>
              <a:rPr lang="th-TH" sz="2800" dirty="0" smtClean="0"/>
              <a:t>ความ</a:t>
            </a:r>
            <a:r>
              <a:rPr lang="th-TH" sz="2800" dirty="0"/>
              <a:t>ยินยอม ต้องชอบด้วย</a:t>
            </a:r>
            <a:r>
              <a:rPr lang="th-TH" sz="2800" dirty="0" smtClean="0"/>
              <a:t>กฎหมาย</a:t>
            </a:r>
          </a:p>
          <a:p>
            <a:pPr marL="0" indent="0">
              <a:buNone/>
            </a:pPr>
            <a:r>
              <a:rPr lang="th-TH" sz="2800" dirty="0" smtClean="0"/>
              <a:t>	๖</a:t>
            </a:r>
            <a:r>
              <a:rPr lang="en-US" sz="2800" dirty="0" smtClean="0"/>
              <a:t>.</a:t>
            </a:r>
            <a:r>
              <a:rPr lang="th-TH" sz="2800" dirty="0" smtClean="0"/>
              <a:t>๑ </a:t>
            </a:r>
            <a:r>
              <a:rPr lang="th-TH" sz="2800" dirty="0" smtClean="0"/>
              <a:t>เกิดขึ้นด้วยความสมัครใจ 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๖</a:t>
            </a:r>
            <a:r>
              <a:rPr lang="en-US" sz="2800" dirty="0" smtClean="0"/>
              <a:t>.</a:t>
            </a:r>
            <a:r>
              <a:rPr lang="th-TH" sz="2800" dirty="0" smtClean="0"/>
              <a:t>๒ ต้องไม่ขัดต่อกฎหมาย </a:t>
            </a:r>
          </a:p>
          <a:p>
            <a:pPr marL="0" indent="0">
              <a:buNone/>
            </a:pPr>
            <a:r>
              <a:rPr lang="th-TH" sz="2800" dirty="0" smtClean="0"/>
              <a:t>๗</a:t>
            </a:r>
            <a:r>
              <a:rPr lang="en-US" sz="2800" dirty="0" smtClean="0"/>
              <a:t>. </a:t>
            </a:r>
            <a:r>
              <a:rPr lang="th-TH" sz="2800" dirty="0" smtClean="0"/>
              <a:t>แบบและเงื่อนไขแห่ง </a:t>
            </a:r>
            <a:r>
              <a:rPr lang="en-US" sz="2800" dirty="0" smtClean="0"/>
              <a:t>Informed consent 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th-TH" sz="2800" dirty="0" smtClean="0"/>
              <a:t>๗</a:t>
            </a:r>
            <a:r>
              <a:rPr lang="en-US" sz="2800" dirty="0" smtClean="0"/>
              <a:t>.</a:t>
            </a:r>
            <a:r>
              <a:rPr lang="th-TH" sz="2800" dirty="0" smtClean="0"/>
              <a:t>๑ ด้วยวาจาหรือหนังสือก็ได้ 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๗</a:t>
            </a:r>
            <a:r>
              <a:rPr lang="en-US" sz="2800" dirty="0" smtClean="0"/>
              <a:t>.</a:t>
            </a:r>
            <a:r>
              <a:rPr lang="th-TH" sz="2800" dirty="0" smtClean="0"/>
              <a:t>๒ ผู้ให้ความยินยอมต้องมีวุฒิภาวะพอที่รับทราบข้อมูลและเลือกตัดสินใจยอมรับหรือปฏิเสธได้ ซึ่งไม่ใช่เรื่องการทำนิติกรรมที่จะต้องไม่พร่องความสามารถ แต่เป็นเรื่องยินยอมให้ถูกทำละเมิดต่อตนอันเป็นเรื่องนิติเหตุ ดังนั้น ผู้เยาว์ที่มีวุฒิภาวะพอก็อาจให้ความยินยอมได้ ไม่ใช่เกณฑ์อายุ ๑๘ ปี</a:t>
            </a:r>
          </a:p>
          <a:p>
            <a:pPr marL="0" indent="0">
              <a:buNone/>
            </a:pPr>
            <a:r>
              <a:rPr lang="th-TH" sz="2800" dirty="0" smtClean="0"/>
              <a:t>	๗</a:t>
            </a:r>
            <a:r>
              <a:rPr lang="en-US" sz="2800" dirty="0" smtClean="0"/>
              <a:t>.</a:t>
            </a:r>
            <a:r>
              <a:rPr lang="th-TH" sz="2800" dirty="0" smtClean="0"/>
              <a:t>๓ แต่ผู้เยาว์ที่ถึงขนาดไม่มีความสามารถ บุคคลวิกลจริต และคนไร้ความสามารถ ต้องมีผู้ให้ความยินยอมแทน</a:t>
            </a:r>
            <a:endParaRPr lang="th-TH" sz="2800" dirty="0"/>
          </a:p>
          <a:p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303646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สี่เหลี่ยมผืนผ้ามุมมน 4"/>
          <p:cNvSpPr/>
          <p:nvPr/>
        </p:nvSpPr>
        <p:spPr>
          <a:xfrm>
            <a:off x="323528" y="188640"/>
            <a:ext cx="8496944" cy="62646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800" dirty="0" smtClean="0"/>
          </a:p>
          <a:p>
            <a:pPr marL="0" indent="0">
              <a:buNone/>
            </a:pPr>
            <a:r>
              <a:rPr lang="th-TH" sz="2800" dirty="0" smtClean="0"/>
              <a:t>๘</a:t>
            </a:r>
            <a:r>
              <a:rPr lang="en-US" sz="2800" dirty="0" smtClean="0"/>
              <a:t>. </a:t>
            </a:r>
            <a:r>
              <a:rPr lang="th-TH" sz="2800" dirty="0" smtClean="0"/>
              <a:t>ผู้มีอำนาจให้ความยินยอมแทนผู้ป่วย 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	๘</a:t>
            </a:r>
            <a:r>
              <a:rPr lang="en-US" sz="2800" dirty="0" smtClean="0"/>
              <a:t>.</a:t>
            </a:r>
            <a:r>
              <a:rPr lang="th-TH" sz="2800" dirty="0" smtClean="0"/>
              <a:t>๑ </a:t>
            </a:r>
            <a:r>
              <a:rPr lang="th-TH" sz="2800" dirty="0" smtClean="0"/>
              <a:t>ผู้</a:t>
            </a:r>
            <a:r>
              <a:rPr lang="th-TH" sz="2800" dirty="0" smtClean="0"/>
              <a:t>ยังไม่บรรลุนิติภาวะ</a:t>
            </a:r>
            <a:r>
              <a:rPr lang="en-US" sz="2800" dirty="0" smtClean="0"/>
              <a:t>(</a:t>
            </a:r>
            <a:r>
              <a:rPr lang="th-TH" sz="2800" dirty="0" smtClean="0"/>
              <a:t>เด็ก</a:t>
            </a:r>
            <a:r>
              <a:rPr lang="en-US" sz="2800" dirty="0" smtClean="0"/>
              <a:t>)</a:t>
            </a:r>
            <a:r>
              <a:rPr lang="th-TH" sz="2800" dirty="0" smtClean="0"/>
              <a:t> คือบิดา</a:t>
            </a:r>
            <a:r>
              <a:rPr lang="th-TH" sz="2800" dirty="0" smtClean="0"/>
              <a:t>มารดา</a:t>
            </a:r>
          </a:p>
          <a:p>
            <a:pPr marL="0" indent="0">
              <a:buNone/>
            </a:pPr>
            <a:r>
              <a:rPr lang="th-TH" sz="2800" dirty="0" smtClean="0"/>
              <a:t>     	๘</a:t>
            </a:r>
            <a:r>
              <a:rPr lang="en-US" sz="2800" dirty="0" smtClean="0"/>
              <a:t>.</a:t>
            </a:r>
            <a:r>
              <a:rPr lang="th-TH" sz="2800" dirty="0"/>
              <a:t>๒</a:t>
            </a:r>
            <a:r>
              <a:rPr lang="en-US" sz="2800" dirty="0" smtClean="0"/>
              <a:t> </a:t>
            </a:r>
            <a:r>
              <a:rPr lang="th-TH" sz="2800" dirty="0" smtClean="0"/>
              <a:t>ผู้</a:t>
            </a:r>
            <a:r>
              <a:rPr lang="th-TH" sz="2800" dirty="0" smtClean="0"/>
              <a:t>ยังไม่บรรลุนิติภาวะที่ไม่มีบิดามารดาหรือบิดามารดาถูกถอนอำนาจปกครอง คือ </a:t>
            </a:r>
            <a:r>
              <a:rPr lang="th-TH" sz="2800" dirty="0" smtClean="0"/>
              <a:t>ผู้ปกครอง</a:t>
            </a:r>
          </a:p>
          <a:p>
            <a:pPr marL="0" indent="0">
              <a:buNone/>
            </a:pPr>
            <a:r>
              <a:rPr lang="th-TH" sz="2800" dirty="0" smtClean="0"/>
              <a:t>     	๘</a:t>
            </a:r>
            <a:r>
              <a:rPr lang="en-US" sz="2800" dirty="0" smtClean="0"/>
              <a:t>.</a:t>
            </a:r>
            <a:r>
              <a:rPr lang="th-TH" sz="2800" dirty="0" smtClean="0"/>
              <a:t>๓ </a:t>
            </a:r>
            <a:r>
              <a:rPr lang="th-TH" sz="2800" dirty="0" smtClean="0"/>
              <a:t>บิดา</a:t>
            </a:r>
            <a:r>
              <a:rPr lang="th-TH" sz="2800" dirty="0" smtClean="0"/>
              <a:t>มารดา คือ </a:t>
            </a:r>
            <a:r>
              <a:rPr lang="th-TH" sz="2800" dirty="0" smtClean="0"/>
              <a:t>บุตร</a:t>
            </a:r>
          </a:p>
          <a:p>
            <a:pPr marL="0" indent="0">
              <a:buNone/>
            </a:pPr>
            <a:r>
              <a:rPr lang="th-TH" sz="2800" dirty="0" smtClean="0"/>
              <a:t>     	๘</a:t>
            </a:r>
            <a:r>
              <a:rPr lang="en-US" sz="2800" dirty="0" smtClean="0"/>
              <a:t>.</a:t>
            </a:r>
            <a:r>
              <a:rPr lang="th-TH" sz="2800" dirty="0" smtClean="0"/>
              <a:t>๔ </a:t>
            </a:r>
            <a:r>
              <a:rPr lang="th-TH" sz="2800" dirty="0" smtClean="0"/>
              <a:t>ปู่ย่า</a:t>
            </a:r>
            <a:r>
              <a:rPr lang="th-TH" sz="2800" dirty="0" smtClean="0"/>
              <a:t>ตายาย พี่น้อง หลาน คือ ผู้ปกครองดูแลตาม</a:t>
            </a:r>
            <a:r>
              <a:rPr lang="th-TH" sz="2800" dirty="0" smtClean="0"/>
              <a:t>จริง</a:t>
            </a:r>
          </a:p>
          <a:p>
            <a:pPr marL="0" indent="0">
              <a:buNone/>
            </a:pPr>
            <a:r>
              <a:rPr lang="th-TH" sz="2800" dirty="0" smtClean="0"/>
              <a:t>     	๘</a:t>
            </a:r>
            <a:r>
              <a:rPr lang="en-US" sz="2800" dirty="0" smtClean="0"/>
              <a:t>.</a:t>
            </a:r>
            <a:r>
              <a:rPr lang="th-TH" sz="2800" dirty="0" smtClean="0"/>
              <a:t>๕ </a:t>
            </a:r>
            <a:r>
              <a:rPr lang="th-TH" sz="2800" dirty="0" smtClean="0"/>
              <a:t>ชาย</a:t>
            </a:r>
            <a:r>
              <a:rPr lang="th-TH" sz="2800" dirty="0" smtClean="0"/>
              <a:t>หญิงที่สมรสแล้ว คือ คู่</a:t>
            </a:r>
            <a:r>
              <a:rPr lang="th-TH" sz="2800" dirty="0" smtClean="0"/>
              <a:t>สมรส</a:t>
            </a:r>
          </a:p>
          <a:p>
            <a:pPr marL="0" indent="0">
              <a:buNone/>
            </a:pPr>
            <a:r>
              <a:rPr lang="th-TH" sz="2800" dirty="0" smtClean="0"/>
              <a:t>     	๘</a:t>
            </a:r>
            <a:r>
              <a:rPr lang="en-US" sz="2800" dirty="0" smtClean="0"/>
              <a:t>.</a:t>
            </a:r>
            <a:r>
              <a:rPr lang="th-TH" sz="2800" dirty="0" smtClean="0"/>
              <a:t>๖ </a:t>
            </a:r>
            <a:r>
              <a:rPr lang="th-TH" sz="2800" dirty="0" smtClean="0"/>
              <a:t>คน</a:t>
            </a:r>
            <a:r>
              <a:rPr lang="th-TH" sz="2800" dirty="0" smtClean="0"/>
              <a:t>ไร้ความสามารถ คือผู้</a:t>
            </a:r>
            <a:r>
              <a:rPr lang="th-TH" sz="2800" dirty="0" smtClean="0"/>
              <a:t>อนุบาล</a:t>
            </a:r>
          </a:p>
          <a:p>
            <a:pPr marL="0" indent="0">
              <a:buNone/>
            </a:pPr>
            <a:r>
              <a:rPr lang="th-TH" sz="2800" dirty="0" smtClean="0"/>
              <a:t>     	๘</a:t>
            </a:r>
            <a:r>
              <a:rPr lang="en-US" sz="2800" dirty="0" smtClean="0"/>
              <a:t>.</a:t>
            </a:r>
            <a:r>
              <a:rPr lang="th-TH" sz="2800" dirty="0" smtClean="0"/>
              <a:t>๗ </a:t>
            </a:r>
            <a:r>
              <a:rPr lang="th-TH" sz="2800" dirty="0" smtClean="0"/>
              <a:t>แต่</a:t>
            </a:r>
            <a:r>
              <a:rPr lang="th-TH" sz="2800" dirty="0" smtClean="0"/>
              <a:t>คนเสมือนไร้ความสามารถ ยังสามารถให้ความยินยอมรับการรักษาได้ด้วยตัวเอง</a:t>
            </a:r>
          </a:p>
        </p:txBody>
      </p:sp>
    </p:spTree>
    <p:extLst>
      <p:ext uri="{BB962C8B-B14F-4D97-AF65-F5344CB8AC3E}">
        <p14:creationId xmlns:p14="http://schemas.microsoft.com/office/powerpoint/2010/main" val="397602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สี่เหลี่ยมผืนผ้ามุมมน 4"/>
          <p:cNvSpPr/>
          <p:nvPr/>
        </p:nvSpPr>
        <p:spPr>
          <a:xfrm>
            <a:off x="179512" y="188640"/>
            <a:ext cx="8712968" cy="59766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800" dirty="0" smtClean="0"/>
          </a:p>
          <a:p>
            <a:pPr marL="0" indent="0">
              <a:buNone/>
            </a:pPr>
            <a:r>
              <a:rPr lang="th-TH" sz="2800" dirty="0" smtClean="0"/>
              <a:t>๙</a:t>
            </a:r>
            <a:r>
              <a:rPr lang="en-US" sz="2800" dirty="0" smtClean="0"/>
              <a:t>. </a:t>
            </a:r>
            <a:r>
              <a:rPr lang="th-TH" sz="2800" dirty="0" smtClean="0"/>
              <a:t>กรอบข้อมูลที่แพทย์ต้องแจ้ง</a:t>
            </a:r>
          </a:p>
          <a:p>
            <a:pPr marL="0" indent="0">
              <a:buNone/>
            </a:pPr>
            <a:r>
              <a:rPr lang="th-TH" sz="2800" dirty="0" smtClean="0"/>
              <a:t>     ๙</a:t>
            </a:r>
            <a:r>
              <a:rPr lang="en-US" sz="2800" dirty="0" smtClean="0"/>
              <a:t>.</a:t>
            </a:r>
            <a:r>
              <a:rPr lang="th-TH" sz="2800" dirty="0" smtClean="0"/>
              <a:t>๑</a:t>
            </a:r>
            <a:r>
              <a:rPr lang="en-US" sz="2800" dirty="0" smtClean="0"/>
              <a:t> </a:t>
            </a:r>
            <a:r>
              <a:rPr lang="th-TH" sz="2800" dirty="0" smtClean="0"/>
              <a:t>การ</a:t>
            </a:r>
            <a:r>
              <a:rPr lang="th-TH" sz="2800" dirty="0" smtClean="0"/>
              <a:t>วินิจฉัยหรือความเจ็บป่วย</a:t>
            </a:r>
          </a:p>
          <a:p>
            <a:pPr marL="0" indent="0">
              <a:buNone/>
            </a:pPr>
            <a:r>
              <a:rPr lang="th-TH" sz="2800" dirty="0" smtClean="0"/>
              <a:t>     ๙</a:t>
            </a:r>
            <a:r>
              <a:rPr lang="en-US" sz="2800" dirty="0" smtClean="0"/>
              <a:t>.</a:t>
            </a:r>
            <a:r>
              <a:rPr lang="th-TH" sz="2800" dirty="0" smtClean="0"/>
              <a:t>๒</a:t>
            </a:r>
            <a:r>
              <a:rPr lang="en-US" sz="2800" dirty="0" smtClean="0"/>
              <a:t> </a:t>
            </a:r>
            <a:r>
              <a:rPr lang="th-TH" sz="2800" dirty="0" smtClean="0"/>
              <a:t>วิธีการ</a:t>
            </a:r>
            <a:r>
              <a:rPr lang="th-TH" sz="2800" dirty="0" smtClean="0"/>
              <a:t>รักษาหรือหัตการ </a:t>
            </a:r>
          </a:p>
          <a:p>
            <a:pPr marL="0" indent="0">
              <a:buNone/>
            </a:pPr>
            <a:r>
              <a:rPr lang="th-TH" sz="2800" dirty="0" smtClean="0"/>
              <a:t>     ๙</a:t>
            </a:r>
            <a:r>
              <a:rPr lang="en-US" sz="2800" dirty="0" smtClean="0"/>
              <a:t>.</a:t>
            </a:r>
            <a:r>
              <a:rPr lang="th-TH" sz="2800" dirty="0" smtClean="0"/>
              <a:t>๓</a:t>
            </a:r>
            <a:r>
              <a:rPr lang="en-US" sz="2800" dirty="0" smtClean="0"/>
              <a:t> </a:t>
            </a:r>
            <a:r>
              <a:rPr lang="th-TH" sz="2800" dirty="0" smtClean="0"/>
              <a:t>ผลข้างเคียง</a:t>
            </a:r>
            <a:r>
              <a:rPr lang="th-TH" sz="2800" dirty="0" smtClean="0"/>
              <a:t>จากการรักษาหรือจากหัตการ</a:t>
            </a:r>
          </a:p>
          <a:p>
            <a:pPr marL="0" indent="0">
              <a:buNone/>
            </a:pPr>
            <a:r>
              <a:rPr lang="th-TH" sz="2800" dirty="0" smtClean="0"/>
              <a:t>     ๙</a:t>
            </a:r>
            <a:r>
              <a:rPr lang="en-US" sz="2800" dirty="0" smtClean="0"/>
              <a:t>.</a:t>
            </a:r>
            <a:r>
              <a:rPr lang="th-TH" sz="2800" dirty="0" smtClean="0"/>
              <a:t>๔</a:t>
            </a:r>
            <a:r>
              <a:rPr lang="en-US" sz="2800" dirty="0" smtClean="0"/>
              <a:t> </a:t>
            </a:r>
            <a:r>
              <a:rPr lang="th-TH" sz="2800" dirty="0" smtClean="0"/>
              <a:t>ระยะเวลา</a:t>
            </a:r>
            <a:r>
              <a:rPr lang="th-TH" sz="2800" dirty="0" smtClean="0"/>
              <a:t>และค่าใช้จ่าย</a:t>
            </a:r>
          </a:p>
          <a:p>
            <a:pPr marL="0" indent="0">
              <a:buNone/>
            </a:pPr>
            <a:r>
              <a:rPr lang="th-TH" sz="2800" dirty="0" smtClean="0"/>
              <a:t>     ๙</a:t>
            </a:r>
            <a:r>
              <a:rPr lang="en-US" sz="2800" dirty="0" smtClean="0"/>
              <a:t>.</a:t>
            </a:r>
            <a:r>
              <a:rPr lang="th-TH" sz="2800" dirty="0" smtClean="0"/>
              <a:t>๕</a:t>
            </a:r>
            <a:r>
              <a:rPr lang="en-US" sz="2800" dirty="0" smtClean="0"/>
              <a:t> </a:t>
            </a:r>
            <a:r>
              <a:rPr lang="th-TH" sz="2800" dirty="0" smtClean="0"/>
              <a:t>การ</a:t>
            </a:r>
            <a:r>
              <a:rPr lang="th-TH" sz="2800" dirty="0" smtClean="0"/>
              <a:t>รักษาทางเลือก</a:t>
            </a:r>
          </a:p>
          <a:p>
            <a:pPr marL="0" indent="0">
              <a:buNone/>
            </a:pPr>
            <a:r>
              <a:rPr lang="th-TH" sz="2800" dirty="0" smtClean="0"/>
              <a:t>๑</a:t>
            </a:r>
            <a:r>
              <a:rPr lang="en-US" sz="1800" dirty="0" smtClean="0"/>
              <a:t>o</a:t>
            </a:r>
            <a:r>
              <a:rPr lang="en-US" sz="2800" dirty="0"/>
              <a:t>.</a:t>
            </a:r>
            <a:r>
              <a:rPr lang="en-US" sz="2800" dirty="0" smtClean="0"/>
              <a:t> </a:t>
            </a:r>
            <a:r>
              <a:rPr lang="th-TH" sz="2800" dirty="0" smtClean="0"/>
              <a:t>แพทย์ต้องไม่รักษาเกินกรอบที่ผู</a:t>
            </a:r>
            <a:r>
              <a:rPr lang="th-TH" sz="2800" dirty="0"/>
              <a:t>้</a:t>
            </a:r>
            <a:r>
              <a:rPr lang="th-TH" sz="2800" dirty="0" smtClean="0"/>
              <a:t>ป่วยยินยอม  และการรักษาต้องได้มาตรฐาน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th-TH" sz="2800" dirty="0" smtClean="0"/>
              <a:t>ยินยอม คือ ยินยอมให้การรักษาด้วยมาตรฐานที่ถูกต้อง จึงไม่ครอบคลุมความผิดพลาดจากความประมาทหรือจงใจฝ่าฝืนหน้าที่ที่ต้องใช้ความระมัดระวังตามมาตรฐานวิชาชีพ</a:t>
            </a:r>
          </a:p>
          <a:p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24038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สี่เหลี่ยมผืนผ้ามุมมน 4"/>
          <p:cNvSpPr/>
          <p:nvPr/>
        </p:nvSpPr>
        <p:spPr>
          <a:xfrm>
            <a:off x="179512" y="188640"/>
            <a:ext cx="8712968" cy="64807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 smtClean="0"/>
              <a:t>๑๑</a:t>
            </a:r>
            <a:r>
              <a:rPr lang="en-US" sz="2800" dirty="0" smtClean="0"/>
              <a:t>. </a:t>
            </a:r>
            <a:r>
              <a:rPr lang="th-TH" sz="2800" dirty="0" smtClean="0"/>
              <a:t>วิธีปฏิบัติจริงและโดยชอบ </a:t>
            </a:r>
            <a:r>
              <a:rPr lang="en-US" sz="2800" dirty="0" smtClean="0"/>
              <a:t>Informed consent </a:t>
            </a:r>
          </a:p>
          <a:p>
            <a:pPr marL="0" indent="0">
              <a:buNone/>
            </a:pPr>
            <a:r>
              <a:rPr lang="th-TH" sz="2800" dirty="0" smtClean="0"/>
              <a:t>        	๑๑</a:t>
            </a:r>
            <a:r>
              <a:rPr lang="en-US" sz="2800" dirty="0" smtClean="0"/>
              <a:t>.</a:t>
            </a:r>
            <a:r>
              <a:rPr lang="th-TH" sz="2800" dirty="0" smtClean="0"/>
              <a:t>๑</a:t>
            </a:r>
            <a:r>
              <a:rPr lang="en-US" sz="2800" dirty="0" smtClean="0"/>
              <a:t> </a:t>
            </a:r>
            <a:r>
              <a:rPr lang="th-TH" sz="2800" dirty="0" smtClean="0"/>
              <a:t>แพทย์</a:t>
            </a:r>
            <a:r>
              <a:rPr lang="th-TH" sz="2800" dirty="0" smtClean="0"/>
              <a:t>ต้องชี้แจงข้อมูลก่อนการรักษาอย่างเพียงพอเพื่อการตัดสินใจ</a:t>
            </a:r>
          </a:p>
          <a:p>
            <a:pPr marL="0" indent="0">
              <a:buNone/>
            </a:pPr>
            <a:r>
              <a:rPr lang="th-TH" sz="2800" dirty="0" smtClean="0"/>
              <a:t>	๑๑</a:t>
            </a:r>
            <a:r>
              <a:rPr lang="en-US" sz="2800" dirty="0" smtClean="0"/>
              <a:t>.</a:t>
            </a:r>
            <a:r>
              <a:rPr lang="th-TH" sz="2800" dirty="0" smtClean="0"/>
              <a:t>๒</a:t>
            </a:r>
            <a:r>
              <a:rPr lang="en-US" sz="2800" dirty="0" smtClean="0"/>
              <a:t> </a:t>
            </a:r>
            <a:r>
              <a:rPr lang="th-TH" sz="2800" dirty="0" smtClean="0"/>
              <a:t>เปิด</a:t>
            </a:r>
            <a:r>
              <a:rPr lang="th-TH" sz="2800" dirty="0" smtClean="0"/>
              <a:t>โอกาสให้ผู้ป่วยสอบถาม</a:t>
            </a:r>
          </a:p>
          <a:p>
            <a:pPr marL="0" indent="0">
              <a:buNone/>
            </a:pPr>
            <a:r>
              <a:rPr lang="th-TH" sz="2800" dirty="0" smtClean="0"/>
              <a:t>	๑๑</a:t>
            </a:r>
            <a:r>
              <a:rPr lang="en-US" sz="2800" dirty="0" smtClean="0"/>
              <a:t>.</a:t>
            </a:r>
            <a:r>
              <a:rPr lang="th-TH" sz="2800" dirty="0" smtClean="0"/>
              <a:t>๓</a:t>
            </a:r>
            <a:r>
              <a:rPr lang="en-US" sz="2800" dirty="0" smtClean="0"/>
              <a:t> </a:t>
            </a:r>
            <a:r>
              <a:rPr lang="th-TH" sz="2800" dirty="0" smtClean="0"/>
              <a:t>ผู้ป่วย</a:t>
            </a:r>
            <a:r>
              <a:rPr lang="th-TH" sz="2800" dirty="0" smtClean="0"/>
              <a:t>ถามแพทย์ต้องตอบ</a:t>
            </a:r>
          </a:p>
          <a:p>
            <a:pPr marL="0" indent="0">
              <a:buNone/>
            </a:pPr>
            <a:r>
              <a:rPr lang="th-TH" sz="2800" dirty="0" smtClean="0"/>
              <a:t>	๑๑</a:t>
            </a:r>
            <a:r>
              <a:rPr lang="en-US" sz="2800" dirty="0" smtClean="0"/>
              <a:t>.</a:t>
            </a:r>
            <a:r>
              <a:rPr lang="th-TH" sz="2800" dirty="0" smtClean="0"/>
              <a:t>๔</a:t>
            </a:r>
            <a:r>
              <a:rPr lang="en-US" sz="2800" dirty="0" smtClean="0"/>
              <a:t> </a:t>
            </a:r>
            <a:r>
              <a:rPr lang="th-TH" sz="2800" dirty="0" smtClean="0"/>
              <a:t>ผู้ป่วย</a:t>
            </a:r>
            <a:r>
              <a:rPr lang="th-TH" sz="2800" dirty="0" smtClean="0"/>
              <a:t>ยินยอม เกิดอำนาจให้แพทย์รักษา</a:t>
            </a:r>
          </a:p>
          <a:p>
            <a:pPr marL="0" indent="0">
              <a:buNone/>
            </a:pPr>
            <a:r>
              <a:rPr lang="th-TH" sz="2800" dirty="0" smtClean="0"/>
              <a:t>	๑๑</a:t>
            </a:r>
            <a:r>
              <a:rPr lang="en-US" sz="2800" dirty="0" smtClean="0"/>
              <a:t>.</a:t>
            </a:r>
            <a:r>
              <a:rPr lang="th-TH" sz="2800" dirty="0" smtClean="0"/>
              <a:t>๕</a:t>
            </a:r>
            <a:r>
              <a:rPr lang="en-US" sz="2800" dirty="0" smtClean="0"/>
              <a:t> </a:t>
            </a:r>
            <a:r>
              <a:rPr lang="th-TH" sz="2800" dirty="0" smtClean="0"/>
              <a:t>ผู้ป่วย</a:t>
            </a:r>
            <a:r>
              <a:rPr lang="th-TH" sz="2800" dirty="0" smtClean="0"/>
              <a:t>ปฏิเสธไม่รับบริการใด แพทย์ให้บริการนั้นไม่ได้ </a:t>
            </a:r>
          </a:p>
          <a:p>
            <a:pPr marL="0" indent="0">
              <a:buNone/>
            </a:pPr>
            <a:r>
              <a:rPr lang="th-TH" sz="2800" dirty="0" smtClean="0"/>
              <a:t>๑๒</a:t>
            </a:r>
            <a:r>
              <a:rPr lang="en-US" sz="2800" dirty="0" smtClean="0"/>
              <a:t>.</a:t>
            </a:r>
            <a:r>
              <a:rPr lang="th-TH" sz="2800" dirty="0" smtClean="0"/>
              <a:t> ความ</a:t>
            </a:r>
            <a:r>
              <a:rPr lang="th-TH" sz="2800" dirty="0" smtClean="0"/>
              <a:t>ยินยอมของผู้ป่วยไม่เป็นการสละสิทธิเรียกร้องร้องใดๆรวมทั้งสิทธิฟ้องคดี</a:t>
            </a:r>
          </a:p>
          <a:p>
            <a:pPr marL="0" indent="0" algn="thaiDist">
              <a:buNone/>
            </a:pPr>
            <a:r>
              <a:rPr lang="th-TH" sz="2800" dirty="0" smtClean="0"/>
              <a:t>๑๓</a:t>
            </a:r>
            <a:r>
              <a:rPr lang="en-US" sz="2800" dirty="0" smtClean="0"/>
              <a:t>. </a:t>
            </a:r>
            <a:r>
              <a:rPr lang="th-TH" sz="2800" dirty="0" smtClean="0"/>
              <a:t>ผู้ป่วยให้ความยินยอมให้รักษาต่ำกว่ามาตรฐาน จะคุ้มครองแพทย์หรือไม่</a:t>
            </a:r>
          </a:p>
          <a:p>
            <a:pPr marL="0" indent="0" algn="thaiDist">
              <a:buNone/>
            </a:pPr>
            <a:r>
              <a:rPr lang="th-TH" sz="2800" dirty="0" smtClean="0"/>
              <a:t>ความตกลงหรือความยินยอมของผู้เสียหายสำหรับการกระทำที่ต้องห้ามชัดแจ้งทางกฎหมาย จะนำมาอ้างเป็นเหตุยกเว้นหรือจำกัดความรับผิดเพื่อ</a:t>
            </a:r>
            <a:r>
              <a:rPr lang="th-TH" sz="2800" dirty="0" err="1" smtClean="0"/>
              <a:t>ระเมิด</a:t>
            </a:r>
            <a:r>
              <a:rPr lang="th-TH" sz="2800" dirty="0" smtClean="0"/>
              <a:t>มิได้</a:t>
            </a:r>
          </a:p>
          <a:p>
            <a:pPr marL="0" indent="0">
              <a:buNone/>
            </a:pPr>
            <a:r>
              <a:rPr lang="th-TH" sz="2800" dirty="0"/>
              <a:t>๑๔</a:t>
            </a:r>
            <a:r>
              <a:rPr lang="en-US" sz="2800" dirty="0" smtClean="0"/>
              <a:t>.</a:t>
            </a:r>
            <a:r>
              <a:rPr lang="th-TH" sz="2800" dirty="0" smtClean="0"/>
              <a:t> ผู้ป่วย</a:t>
            </a:r>
            <a:r>
              <a:rPr lang="th-TH" sz="2800" dirty="0"/>
              <a:t>ต่างชาติก็มีสิทธิไม่ด้อยกว่าในเรื่องความยินยอม แพทย์ต้องแจ้งข้อมูลให้เพียงพอต่อการตัดสินใจในการรักษา</a:t>
            </a:r>
          </a:p>
          <a:p>
            <a:pPr marL="0" indent="0">
              <a:buNone/>
            </a:pPr>
            <a:endParaRPr lang="th-TH" sz="2800" dirty="0" smtClean="0"/>
          </a:p>
          <a:p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39331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364</TotalTime>
  <Words>576</Words>
  <Application>Microsoft Office PowerPoint</Application>
  <PresentationFormat>นำเสนอทางหน้าจอ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ชุดรูปแบบของ Office</vt:lpstr>
      <vt:lpstr>แนวทางขอความยินยอมรับการรักษาเพื่อป้องกันคดีฟ้องร้อง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แนวทางขอความยินยอมรับการรักษาเพื่อป้องกันคดีฟ้องร้อง</dc:title>
  <dc:creator>Mr.KKD</dc:creator>
  <cp:lastModifiedBy>Mr.KKD</cp:lastModifiedBy>
  <cp:revision>22</cp:revision>
  <dcterms:created xsi:type="dcterms:W3CDTF">2018-10-09T13:56:23Z</dcterms:created>
  <dcterms:modified xsi:type="dcterms:W3CDTF">2018-10-10T04:54:13Z</dcterms:modified>
</cp:coreProperties>
</file>