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7"/>
  </p:notesMasterIdLst>
  <p:sldIdLst>
    <p:sldId id="256" r:id="rId2"/>
    <p:sldId id="292" r:id="rId3"/>
    <p:sldId id="294" r:id="rId4"/>
    <p:sldId id="293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</p:sldIdLst>
  <p:sldSz cx="9144000" cy="5143500" type="screen16x9"/>
  <p:notesSz cx="6858000" cy="9144000"/>
  <p:embeddedFontLst>
    <p:embeddedFont>
      <p:font typeface="Angsana New" pitchFamily="18" charset="-34"/>
      <p:regular r:id="rId28"/>
      <p:bold r:id="rId29"/>
      <p:italic r:id="rId30"/>
      <p:boldItalic r:id="rId31"/>
    </p:embeddedFont>
    <p:embeddedFont>
      <p:font typeface="TH SarabunPSK" pitchFamily="34" charset="-34"/>
      <p:regular r:id="rId32"/>
      <p:bold r:id="rId33"/>
      <p:italic r:id="rId34"/>
      <p:boldItalic r:id="rId35"/>
    </p:embeddedFont>
    <p:embeddedFont>
      <p:font typeface="Sniglet" charset="0"/>
      <p:regular r:id="rId36"/>
    </p:embeddedFont>
    <p:embeddedFont>
      <p:font typeface="Cordia New" pitchFamily="34" charset="-34"/>
      <p:regular r:id="rId37"/>
      <p:bold r:id="rId38"/>
      <p:italic r:id="rId39"/>
      <p:boldItalic r:id="rId40"/>
    </p:embeddedFont>
    <p:embeddedFont>
      <p:font typeface="TH SarabunIT๙" pitchFamily="34" charset="-34"/>
      <p:regular r:id="rId41"/>
      <p:bold r:id="rId42"/>
      <p:italic r:id="rId43"/>
      <p:boldItalic r:id="rId44"/>
    </p:embeddedFont>
    <p:embeddedFont>
      <p:font typeface="Patrick Hand SC" charset="0"/>
      <p:regular r:id="rId4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ส่วนเริ่มต้น" id="{FE01E5AB-3955-4968-BB70-42D0F8FEB5F8}">
          <p14:sldIdLst>
            <p14:sldId id="256"/>
            <p14:sldId id="292"/>
            <p14:sldId id="294"/>
            <p14:sldId id="293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DD5F652D-C1D5-4FBB-B4DC-9D7B1D3BA32E}">
  <a:tblStyle styleId="{DD5F652D-C1D5-4FBB-B4DC-9D7B1D3BA3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09" autoAdjust="0"/>
    <p:restoredTop sz="86547" autoAdjust="0"/>
  </p:normalViewPr>
  <p:slideViewPr>
    <p:cSldViewPr snapToGrid="0">
      <p:cViewPr varScale="1">
        <p:scale>
          <a:sx n="102" d="100"/>
          <a:sy n="102" d="100"/>
        </p:scale>
        <p:origin x="-924" y="-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42" Type="http://schemas.openxmlformats.org/officeDocument/2006/relationships/font" Target="fonts/font15.fntdata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font" Target="fonts/font11.fntdata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41" Type="http://schemas.openxmlformats.org/officeDocument/2006/relationships/font" Target="fonts/font1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font" Target="fonts/font10.fntdata"/><Relationship Id="rId40" Type="http://schemas.openxmlformats.org/officeDocument/2006/relationships/font" Target="fonts/font13.fntdata"/><Relationship Id="rId45" Type="http://schemas.openxmlformats.org/officeDocument/2006/relationships/font" Target="fonts/font1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font" Target="fonts/font9.fntdata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4" Type="http://schemas.openxmlformats.org/officeDocument/2006/relationships/font" Target="fonts/font1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Relationship Id="rId43" Type="http://schemas.openxmlformats.org/officeDocument/2006/relationships/font" Target="fonts/font16.fntdata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452808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Google Shape;4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903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04928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6039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6668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15525" y="1991825"/>
            <a:ext cx="5585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270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+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3000"/>
              <a:buFont typeface="Patrick Hand SC"/>
              <a:buNone/>
              <a:defRPr sz="3000" b="1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27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5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ctrTitle"/>
          </p:nvPr>
        </p:nvSpPr>
        <p:spPr>
          <a:xfrm>
            <a:off x="830424" y="623624"/>
            <a:ext cx="7455159" cy="354122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ระเบียบสำนักนายกรัฐมนตรี</a:t>
            </a:r>
            <a:b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ว่าด้วยการลาของข้าราชการ </a:t>
            </a:r>
            <a:br>
              <a:rPr lang="th-TH" sz="4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พ.ศ. </a:t>
            </a:r>
            <a:r>
              <a:rPr lang="th-TH" sz="40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2555</a:t>
            </a:r>
            <a:r>
              <a:rPr lang="th-TH" sz="28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28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800" b="1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2800" b="1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8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28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endParaRPr lang="th-TH" sz="40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58830" y="623846"/>
            <a:ext cx="7020900" cy="3477245"/>
          </a:xfrm>
        </p:spPr>
        <p:txBody>
          <a:bodyPr/>
          <a:lstStyle/>
          <a:p>
            <a:r>
              <a:rPr lang="th-TH" sz="4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2.</a:t>
            </a:r>
            <a:r>
              <a:rPr lang="th-TH" sz="4000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การลากิจ</a:t>
            </a:r>
            <a:r>
              <a:rPr lang="th-TH" sz="4000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ส่วนตัว</a:t>
            </a:r>
            <a:br>
              <a:rPr lang="th-TH" sz="4000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ส่ง</a:t>
            </a:r>
            <a:r>
              <a:rPr lang="th-TH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ใบลาล่วงหน้าอย่างน้อย 3 </a:t>
            </a:r>
            <a:r>
              <a:rPr lang="th-TH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วัน </a:t>
            </a:r>
            <a:r>
              <a:rPr lang="th-TH" sz="24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24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400" b="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b="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</a:t>
            </a:r>
            <a:r>
              <a:rPr lang="th-TH" sz="2800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</a:t>
            </a:r>
            <a:r>
              <a:rPr lang="th-TH" sz="2800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ลากิจ</a:t>
            </a:r>
            <a:r>
              <a:rPr lang="th-TH" sz="2800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ด่วน</a:t>
            </a:r>
            <a:r>
              <a:rPr lang="th-TH" sz="2400" b="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2400" b="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400" b="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ลำดับแรก</a:t>
            </a:r>
            <a:r>
              <a:rPr lang="th-TH" sz="24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b="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โทรแจ้งผู้บังคับบัญชาชั้นต้น </a:t>
            </a:r>
            <a:r>
              <a:rPr lang="th-TH" sz="2400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ลำดับที่สอง </a:t>
            </a:r>
            <a:r>
              <a:rPr lang="th-TH" sz="2400" b="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โทรแจ้งขออนุญาตและรายงานเหตุผลที่ลากิจ</a:t>
            </a:r>
            <a:r>
              <a:rPr lang="th-TH" sz="2400" b="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ด่วน แก่</a:t>
            </a:r>
            <a:r>
              <a:rPr lang="th-TH" sz="2400" b="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ผู้อำนวยการโรงพยาบาลท่าตะเกียบ </a:t>
            </a:r>
            <a:r>
              <a:rPr lang="th-TH" sz="2400" b="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2400" b="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400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***</a:t>
            </a:r>
            <a:r>
              <a:rPr lang="th-TH" sz="2000" b="0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หาก</a:t>
            </a:r>
            <a:r>
              <a:rPr lang="th-TH" sz="2000" b="0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กลับมาปฏิบัติงาน</a:t>
            </a:r>
            <a:r>
              <a:rPr lang="th-TH" sz="2000" b="0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แล้ว การ</a:t>
            </a:r>
            <a:r>
              <a:rPr lang="th-TH" sz="2000" b="0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เขียนใบลาลงวันที่ตนเองโทรศัพท์ขอ</a:t>
            </a:r>
            <a:r>
              <a:rPr lang="th-TH" sz="2000" b="0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อนุญาต(</a:t>
            </a:r>
            <a:r>
              <a:rPr lang="th-TH" sz="2000" b="0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ไม่เขียนวันที่ย้อนหลัง) และผู้บังคับบัญชาชั้นต้นเขียน</a:t>
            </a:r>
            <a:r>
              <a:rPr lang="th-TH" sz="2000" u="sng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หมายเหตุ </a:t>
            </a:r>
            <a:r>
              <a:rPr lang="th-TH" sz="2000" b="0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การได้รับแจ้งล่วงหน้าแล้วในใบลากิจนั้น หากไม่มีจะถือว่าขาดราชการวันดังกล่าว ซึ่งมีผลต่อการเลือน</a:t>
            </a:r>
            <a:r>
              <a:rPr lang="th-TH" sz="2000" b="0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เงินเดือน </a:t>
            </a:r>
            <a:r>
              <a:rPr lang="th-TH" sz="2000" b="0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(ตามข้อตกลง</a:t>
            </a:r>
            <a:r>
              <a:rPr lang="th-TH" sz="2000" b="0" dirty="0" err="1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ก.ก</a:t>
            </a:r>
            <a:r>
              <a:rPr lang="th-TH" sz="2000" b="0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.บริหาร </a:t>
            </a:r>
            <a:r>
              <a:rPr lang="th-TH" sz="2000" b="0" dirty="0" err="1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รพ.ท</a:t>
            </a:r>
            <a:r>
              <a:rPr lang="th-TH" sz="2000" b="0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ตก.)</a:t>
            </a:r>
            <a:r>
              <a:rPr lang="th-TH" sz="2400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2400" dirty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</a:br>
            <a:endParaRPr lang="th-TH" sz="2400" dirty="0">
              <a:solidFill>
                <a:srgbClr val="0070C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1586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030839" y="653143"/>
            <a:ext cx="7020900" cy="3407208"/>
          </a:xfrm>
        </p:spPr>
        <p:txBody>
          <a:bodyPr/>
          <a:lstStyle/>
          <a:p>
            <a:pPr marL="76200" indent="0" algn="thaiDist">
              <a:spcAft>
                <a:spcPts val="600"/>
              </a:spcAft>
              <a:buNone/>
            </a:pPr>
            <a:r>
              <a:rPr lang="th-TH" sz="4000" b="1" u="sng" dirty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ข้าราชการ </a:t>
            </a:r>
            <a:endParaRPr lang="en-US" sz="4000" dirty="0">
              <a:solidFill>
                <a:schemeClr val="tx1"/>
              </a:solidFill>
              <a:latin typeface="TH SarabunIT๙" pitchFamily="34" charset="-34"/>
              <a:ea typeface="Cordia New"/>
              <a:cs typeface="TH SarabunIT๙" pitchFamily="34" charset="-34"/>
            </a:endParaRPr>
          </a:p>
          <a:p>
            <a:pPr marL="69215" indent="0" algn="thaiDist">
              <a:buNone/>
            </a:pPr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ข้าราชการ </a:t>
            </a:r>
            <a:r>
              <a:rPr lang="th-TH" sz="3000" dirty="0" smtClean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มีสิทธิลา</a:t>
            </a:r>
            <a:r>
              <a:rPr lang="th-TH" sz="3000" dirty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กิจ</a:t>
            </a:r>
            <a:r>
              <a:rPr lang="th-TH" sz="3000" b="1" u="sng" dirty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โดยได้รับ</a:t>
            </a:r>
            <a:r>
              <a:rPr lang="th-TH" sz="3000" b="1" u="sng" dirty="0" smtClean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เงินเดือน</a:t>
            </a:r>
            <a:r>
              <a:rPr lang="th-TH" sz="3000" dirty="0" smtClean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ระหว่างลา ปีละ</a:t>
            </a:r>
            <a:r>
              <a:rPr lang="th-TH" sz="3000" dirty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ไม่เกิน </a:t>
            </a:r>
            <a:r>
              <a:rPr lang="en-US" sz="3000" dirty="0" smtClean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 45</a:t>
            </a:r>
            <a:r>
              <a:rPr lang="th-TH" sz="3000" dirty="0" smtClean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 (ทำการ) </a:t>
            </a:r>
            <a:r>
              <a:rPr lang="th-TH" sz="3000" dirty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สำหรับปีแรกที่เข้ารับ</a:t>
            </a:r>
            <a:r>
              <a:rPr lang="th-TH" sz="3000" dirty="0" smtClean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ราชการ ลา</a:t>
            </a:r>
            <a:r>
              <a:rPr lang="th-TH" sz="3000" dirty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ได้ไม่เกิน</a:t>
            </a:r>
            <a:r>
              <a:rPr lang="en-GB" sz="3000" dirty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 15 </a:t>
            </a:r>
            <a:r>
              <a:rPr lang="th-TH" sz="3000" dirty="0" smtClean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วัน          (ทำการ)</a:t>
            </a:r>
          </a:p>
          <a:p>
            <a:pPr marL="76200" indent="0">
              <a:buNone/>
            </a:pPr>
            <a:r>
              <a:rPr lang="th-TH" dirty="0" smtClean="0">
                <a:solidFill>
                  <a:srgbClr val="0070C0"/>
                </a:solidFill>
                <a:latin typeface="TH SarabunIT๙" pitchFamily="34" charset="-34"/>
                <a:cs typeface="TH SarabunIT๙" pitchFamily="34" charset="-34"/>
              </a:rPr>
              <a:t>***ข้าราชการที่ลาคลอดบุตรแล้ว หากประสงค์จะลากิจส่วนตัวเพื่อเลี้ยงดูบุตร ให้มีสิทธิลาต่อเนื่องจากการลาคลอดบุตรได้ไม่เกิน ๑๕๐ วัน(ทำการ) </a:t>
            </a:r>
            <a:r>
              <a:rPr lang="th-TH" b="1" u="sng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โดยไม่มีสิทธิได้รับเงินเดือนระหว่างลา</a:t>
            </a:r>
            <a:endParaRPr lang="th-TH" b="1" u="sng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6301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073020" y="951723"/>
            <a:ext cx="697929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th-TH" sz="4000" b="1" u="sng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ลูกจ้างประจำ</a:t>
            </a:r>
            <a:endParaRPr lang="en-US" sz="4000" b="1" dirty="0">
              <a:solidFill>
                <a:schemeClr val="tx1"/>
              </a:solidFill>
              <a:latin typeface="Cordia New"/>
              <a:ea typeface="Cordia New"/>
            </a:endParaRPr>
          </a:p>
          <a:p>
            <a:pPr>
              <a:spcAft>
                <a:spcPts val="600"/>
              </a:spcAft>
            </a:pPr>
            <a:r>
              <a:rPr lang="th-TH" sz="3000" b="1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ลูกจ้างประจำ </a:t>
            </a:r>
            <a:r>
              <a:rPr lang="th-TH" sz="30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มีสิทธิ</a:t>
            </a:r>
            <a:r>
              <a:rPr lang="th-TH" sz="3000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การลากิจส่วนตัว</a:t>
            </a:r>
            <a:r>
              <a:rPr lang="th-TH" sz="3000" b="1" dirty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เหมือนกับข้าราชการ</a:t>
            </a:r>
            <a:endParaRPr lang="en-US" sz="3000" b="1" dirty="0">
              <a:solidFill>
                <a:srgbClr val="FF0000"/>
              </a:solidFill>
              <a:latin typeface="Cordia New"/>
              <a:ea typeface="Cordia New"/>
            </a:endParaRPr>
          </a:p>
          <a:p>
            <a:pPr marL="450215" indent="-450215">
              <a:spcAft>
                <a:spcPts val="600"/>
              </a:spcAft>
            </a:pPr>
            <a:r>
              <a:rPr lang="th-TH" sz="2800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***  </a:t>
            </a:r>
            <a:r>
              <a:rPr lang="th-TH" sz="2400" b="1" dirty="0" smtClean="0">
                <a:solidFill>
                  <a:srgbClr val="0070C0"/>
                </a:solidFill>
                <a:latin typeface="Cordia New"/>
                <a:ea typeface="Cordia New"/>
                <a:cs typeface="TH SarabunIT๙"/>
              </a:rPr>
              <a:t>ลูกจ้างประจำ</a:t>
            </a:r>
            <a:r>
              <a:rPr lang="th-TH" sz="2400" b="1" dirty="0">
                <a:solidFill>
                  <a:srgbClr val="0070C0"/>
                </a:solidFill>
                <a:latin typeface="Cordia New"/>
                <a:ea typeface="Cordia New"/>
                <a:cs typeface="TH SarabunIT๙"/>
              </a:rPr>
              <a:t>ที่ลาคลอดบุตรแล้ว หากประสงค์ลากิจส่วนตัวเพื่อ</a:t>
            </a:r>
            <a:r>
              <a:rPr lang="th-TH" sz="2400" b="1" dirty="0" smtClean="0">
                <a:solidFill>
                  <a:srgbClr val="0070C0"/>
                </a:solidFill>
                <a:latin typeface="Cordia New"/>
                <a:ea typeface="Cordia New"/>
                <a:cs typeface="TH SarabunIT๙"/>
              </a:rPr>
              <a:t>เลี้ยงดูบุตร</a:t>
            </a:r>
            <a:r>
              <a:rPr lang="th-TH" sz="2400" b="1" dirty="0">
                <a:solidFill>
                  <a:srgbClr val="0070C0"/>
                </a:solidFill>
                <a:latin typeface="Cordia New"/>
                <a:ea typeface="Cordia New"/>
                <a:cs typeface="TH SarabunIT๙"/>
              </a:rPr>
              <a:t>ต่อเนื่อง</a:t>
            </a:r>
            <a:r>
              <a:rPr lang="th-TH" sz="2400" b="1" u="sng" dirty="0">
                <a:solidFill>
                  <a:srgbClr val="C00000"/>
                </a:solidFill>
                <a:latin typeface="Cordia New"/>
                <a:ea typeface="Cordia New"/>
                <a:cs typeface="TH SarabunIT๙"/>
              </a:rPr>
              <a:t>โดย</a:t>
            </a:r>
            <a:r>
              <a:rPr lang="th-TH" sz="2400" b="1" u="sng" dirty="0" smtClean="0">
                <a:solidFill>
                  <a:srgbClr val="C00000"/>
                </a:solidFill>
                <a:latin typeface="Cordia New"/>
                <a:ea typeface="Cordia New"/>
                <a:cs typeface="TH SarabunIT๙"/>
              </a:rPr>
              <a:t>ได้รับเงินเดือนไม่</a:t>
            </a:r>
            <a:r>
              <a:rPr lang="th-TH" sz="2400" b="1" u="sng" dirty="0">
                <a:solidFill>
                  <a:srgbClr val="C00000"/>
                </a:solidFill>
                <a:latin typeface="Cordia New"/>
                <a:ea typeface="Cordia New"/>
                <a:cs typeface="TH SarabunIT๙"/>
              </a:rPr>
              <a:t>เกิน </a:t>
            </a:r>
            <a:r>
              <a:rPr lang="en-GB" sz="2400" b="1" u="sng" dirty="0">
                <a:solidFill>
                  <a:srgbClr val="C00000"/>
                </a:solidFill>
                <a:latin typeface="TH SarabunIT๙"/>
                <a:ea typeface="Cordia New"/>
              </a:rPr>
              <a:t>30 </a:t>
            </a:r>
            <a:r>
              <a:rPr lang="th-TH" sz="2400" b="1" u="sng" dirty="0" smtClean="0">
                <a:solidFill>
                  <a:srgbClr val="C00000"/>
                </a:solidFill>
                <a:latin typeface="Cordia New"/>
                <a:ea typeface="Cordia New"/>
                <a:cs typeface="TH SarabunIT๙"/>
              </a:rPr>
              <a:t>วัน(ทำการ)</a:t>
            </a:r>
            <a:r>
              <a:rPr lang="th-TH" sz="2400" b="1" dirty="0" smtClean="0">
                <a:solidFill>
                  <a:srgbClr val="C00000"/>
                </a:solidFill>
                <a:latin typeface="Cordia New"/>
                <a:ea typeface="Cordia New"/>
                <a:cs typeface="TH SarabunIT๙"/>
              </a:rPr>
              <a:t> </a:t>
            </a:r>
            <a:r>
              <a:rPr lang="th-TH" sz="2400" b="1" dirty="0">
                <a:solidFill>
                  <a:srgbClr val="0070C0"/>
                </a:solidFill>
                <a:latin typeface="Cordia New"/>
                <a:ea typeface="Cordia New"/>
                <a:cs typeface="TH SarabunIT๙"/>
              </a:rPr>
              <a:t>และให้</a:t>
            </a:r>
            <a:r>
              <a:rPr lang="th-TH" sz="2400" b="1" dirty="0" smtClean="0">
                <a:solidFill>
                  <a:srgbClr val="0070C0"/>
                </a:solidFill>
                <a:latin typeface="Cordia New"/>
                <a:ea typeface="Cordia New"/>
                <a:cs typeface="TH SarabunIT๙"/>
              </a:rPr>
              <a:t>รวมอยู่ ใน</a:t>
            </a:r>
            <a:r>
              <a:rPr lang="th-TH" sz="2400" b="1" dirty="0">
                <a:solidFill>
                  <a:srgbClr val="0070C0"/>
                </a:solidFill>
                <a:latin typeface="Cordia New"/>
                <a:ea typeface="Cordia New"/>
                <a:cs typeface="TH SarabunIT๙"/>
              </a:rPr>
              <a:t>วันลากิจส่วนตัว </a:t>
            </a:r>
            <a:r>
              <a:rPr lang="en-GB" sz="2400" b="1" dirty="0">
                <a:solidFill>
                  <a:srgbClr val="0070C0"/>
                </a:solidFill>
                <a:latin typeface="TH SarabunIT๙"/>
                <a:ea typeface="Cordia New"/>
              </a:rPr>
              <a:t>45 </a:t>
            </a:r>
            <a:r>
              <a:rPr lang="th-TH" sz="2400" b="1" dirty="0" smtClean="0">
                <a:solidFill>
                  <a:srgbClr val="0070C0"/>
                </a:solidFill>
                <a:latin typeface="Cordia New"/>
                <a:ea typeface="Cordia New"/>
                <a:cs typeface="TH SarabunIT๙"/>
              </a:rPr>
              <a:t>วัน(ทำการ) ด้วย</a:t>
            </a:r>
            <a:endParaRPr lang="en-US" sz="2400" b="1" dirty="0">
              <a:solidFill>
                <a:srgbClr val="0070C0"/>
              </a:solidFill>
              <a:effectLst/>
              <a:latin typeface="Cordia New"/>
              <a:ea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321652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253068" y="877078"/>
            <a:ext cx="6773332" cy="3267248"/>
          </a:xfrm>
        </p:spPr>
        <p:txBody>
          <a:bodyPr/>
          <a:lstStyle/>
          <a:p>
            <a:pPr marL="69215" indent="0" algn="thaiDist">
              <a:spcAft>
                <a:spcPts val="600"/>
              </a:spcAft>
              <a:buNone/>
            </a:pPr>
            <a:r>
              <a:rPr lang="th-TH" sz="4000" b="1" u="sng" dirty="0">
                <a:latin typeface="Cordia New"/>
                <a:ea typeface="Cordia New"/>
                <a:cs typeface="TH SarabunIT๙"/>
              </a:rPr>
              <a:t>พนักงานราชการ</a:t>
            </a:r>
            <a:endParaRPr lang="en-US" sz="4000" dirty="0">
              <a:latin typeface="Cordia New"/>
              <a:ea typeface="Cordia New"/>
            </a:endParaRPr>
          </a:p>
          <a:p>
            <a:pPr marL="76200" indent="0">
              <a:buNone/>
            </a:pPr>
            <a:r>
              <a:rPr lang="th-TH" sz="3200" b="1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พนักงานราชการ </a:t>
            </a:r>
            <a:r>
              <a:rPr lang="th-TH" sz="32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มี</a:t>
            </a:r>
            <a:r>
              <a:rPr lang="th-TH" sz="3200" dirty="0">
                <a:latin typeface="TH SarabunIT๙" pitchFamily="34" charset="-34"/>
                <a:ea typeface="Cordia New"/>
                <a:cs typeface="TH SarabunIT๙" pitchFamily="34" charset="-34"/>
              </a:rPr>
              <a:t>สิทธิลากิจ</a:t>
            </a:r>
            <a:r>
              <a:rPr lang="th-TH" sz="32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ส่วนตัว </a:t>
            </a:r>
            <a:r>
              <a:rPr lang="th-TH" sz="3200" b="1" u="sng" dirty="0" smtClean="0">
                <a:solidFill>
                  <a:srgbClr val="00B0F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โดย</a:t>
            </a:r>
            <a:r>
              <a:rPr lang="th-TH" sz="3200" b="1" u="sng" dirty="0" smtClean="0">
                <a:solidFill>
                  <a:srgbClr val="00B0F0"/>
                </a:solidFill>
                <a:latin typeface="TH SarabunIT๙" pitchFamily="34" charset="-34"/>
                <a:cs typeface="TH SarabunIT๙" pitchFamily="34" charset="-34"/>
              </a:rPr>
              <a:t>ได้รับ</a:t>
            </a:r>
            <a:r>
              <a:rPr lang="th-TH" sz="3200" b="1" u="sng" dirty="0">
                <a:solidFill>
                  <a:srgbClr val="00B0F0"/>
                </a:solidFill>
                <a:latin typeface="TH SarabunIT๙" pitchFamily="34" charset="-34"/>
                <a:cs typeface="TH SarabunIT๙" pitchFamily="34" charset="-34"/>
              </a:rPr>
              <a:t>ค่าตอบแทน</a:t>
            </a:r>
            <a:r>
              <a:rPr lang="th-TH" sz="32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ระหว่าง</a:t>
            </a:r>
            <a:r>
              <a:rPr lang="th-TH" sz="32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ลา</a:t>
            </a:r>
            <a:r>
              <a:rPr lang="th-TH" sz="32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ปี</a:t>
            </a:r>
            <a:r>
              <a:rPr lang="th-TH" sz="3200" dirty="0">
                <a:latin typeface="TH SarabunIT๙" pitchFamily="34" charset="-34"/>
                <a:ea typeface="Cordia New"/>
                <a:cs typeface="TH SarabunIT๙" pitchFamily="34" charset="-34"/>
              </a:rPr>
              <a:t>ละไม่เกิน </a:t>
            </a:r>
            <a:r>
              <a:rPr lang="en-US" sz="3200" dirty="0">
                <a:latin typeface="TH SarabunIT๙" pitchFamily="34" charset="-34"/>
                <a:ea typeface="Cordia New"/>
                <a:cs typeface="TH SarabunIT๙" pitchFamily="34" charset="-34"/>
              </a:rPr>
              <a:t>10</a:t>
            </a:r>
            <a:r>
              <a:rPr lang="th-TH" sz="3200" dirty="0">
                <a:latin typeface="TH SarabunIT๙" pitchFamily="34" charset="-34"/>
                <a:ea typeface="Cordia New"/>
                <a:cs typeface="TH SarabunIT๙" pitchFamily="34" charset="-34"/>
              </a:rPr>
              <a:t> </a:t>
            </a:r>
            <a:r>
              <a:rPr lang="th-TH" sz="32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วัน(ทำการ)</a:t>
            </a:r>
            <a:endParaRPr lang="th-TH" sz="32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06298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049500" y="858416"/>
            <a:ext cx="7020900" cy="3285910"/>
          </a:xfrm>
        </p:spPr>
        <p:txBody>
          <a:bodyPr/>
          <a:lstStyle/>
          <a:p>
            <a:pPr marL="69215" indent="0" algn="thaiDist">
              <a:spcAft>
                <a:spcPts val="600"/>
              </a:spcAft>
              <a:buNone/>
            </a:pPr>
            <a:r>
              <a:rPr lang="th-TH" sz="4000" b="1" u="sng" dirty="0">
                <a:latin typeface="Cordia New"/>
                <a:ea typeface="Cordia New"/>
                <a:cs typeface="TH SarabunIT๙"/>
              </a:rPr>
              <a:t>พนักงานกระทรวง</a:t>
            </a:r>
            <a:r>
              <a:rPr lang="th-TH" sz="4000" b="1" u="sng" dirty="0" smtClean="0">
                <a:latin typeface="Cordia New"/>
                <a:ea typeface="Cordia New"/>
                <a:cs typeface="TH SarabunIT๙"/>
              </a:rPr>
              <a:t>สาธารณสุข(</a:t>
            </a:r>
            <a:r>
              <a:rPr lang="th-TH" sz="4000" b="1" u="sng" dirty="0" err="1" smtClean="0">
                <a:latin typeface="Cordia New"/>
                <a:ea typeface="Cordia New"/>
                <a:cs typeface="TH SarabunIT๙"/>
              </a:rPr>
              <a:t>พกส</a:t>
            </a:r>
            <a:r>
              <a:rPr lang="th-TH" sz="4000" b="1" u="sng" dirty="0" smtClean="0">
                <a:latin typeface="Cordia New"/>
                <a:ea typeface="Cordia New"/>
                <a:cs typeface="TH SarabunIT๙"/>
              </a:rPr>
              <a:t>.)</a:t>
            </a:r>
            <a:endParaRPr lang="en-US" sz="4000" dirty="0">
              <a:latin typeface="Cordia New"/>
              <a:ea typeface="Cordia New"/>
            </a:endParaRPr>
          </a:p>
          <a:p>
            <a:pPr marL="69215" indent="0" algn="thaiDist">
              <a:spcAft>
                <a:spcPts val="600"/>
              </a:spcAft>
              <a:buNone/>
            </a:pPr>
            <a:r>
              <a:rPr lang="th-TH" sz="3000" b="1" dirty="0" smtClean="0">
                <a:latin typeface="Cordia New"/>
                <a:ea typeface="Cordia New"/>
                <a:cs typeface="TH SarabunIT๙"/>
              </a:rPr>
              <a:t>พนักงาน</a:t>
            </a:r>
            <a:r>
              <a:rPr lang="th-TH" sz="3000" b="1" dirty="0">
                <a:latin typeface="Cordia New"/>
                <a:ea typeface="Cordia New"/>
                <a:cs typeface="TH SarabunIT๙"/>
              </a:rPr>
              <a:t>กระทรวง</a:t>
            </a:r>
            <a:r>
              <a:rPr lang="th-TH" sz="3000" b="1" dirty="0" smtClean="0">
                <a:latin typeface="Cordia New"/>
                <a:ea typeface="Cordia New"/>
                <a:cs typeface="TH SarabunIT๙"/>
              </a:rPr>
              <a:t>สาธารณสุข </a:t>
            </a:r>
            <a:r>
              <a:rPr lang="th-TH" sz="3000" dirty="0" smtClean="0">
                <a:latin typeface="Cordia New"/>
                <a:ea typeface="Cordia New"/>
                <a:cs typeface="TH SarabunIT๙"/>
              </a:rPr>
              <a:t>มีสิทธิลา</a:t>
            </a:r>
            <a:r>
              <a:rPr lang="th-TH" sz="3000" dirty="0">
                <a:latin typeface="Cordia New"/>
                <a:ea typeface="Cordia New"/>
                <a:cs typeface="TH SarabunIT๙"/>
              </a:rPr>
              <a:t>กิจ</a:t>
            </a:r>
            <a:r>
              <a:rPr lang="th-TH" sz="3000" dirty="0" smtClean="0">
                <a:latin typeface="Cordia New"/>
                <a:ea typeface="Cordia New"/>
                <a:cs typeface="TH SarabunIT๙"/>
              </a:rPr>
              <a:t>ส่วนตัว </a:t>
            </a:r>
            <a:r>
              <a:rPr lang="th-TH" sz="3000" b="1" u="sng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โดยได้รับค่าจ้าง</a:t>
            </a:r>
            <a:r>
              <a:rPr lang="th-TH" sz="30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ระหว่างลา </a:t>
            </a:r>
            <a:r>
              <a:rPr lang="th-TH" sz="3000" dirty="0" smtClean="0">
                <a:latin typeface="Cordia New"/>
                <a:ea typeface="Cordia New"/>
                <a:cs typeface="TH SarabunIT๙"/>
              </a:rPr>
              <a:t>ปีละ</a:t>
            </a:r>
            <a:r>
              <a:rPr lang="th-TH" sz="3000" dirty="0">
                <a:latin typeface="Cordia New"/>
                <a:ea typeface="Cordia New"/>
                <a:cs typeface="TH SarabunIT๙"/>
              </a:rPr>
              <a:t>ไม่เกิน 15 </a:t>
            </a:r>
            <a:r>
              <a:rPr lang="th-TH" sz="3000" dirty="0" smtClean="0">
                <a:latin typeface="Cordia New"/>
                <a:ea typeface="Cordia New"/>
                <a:cs typeface="TH SarabunIT๙"/>
              </a:rPr>
              <a:t>วัน(ทำการ) สำหรับ</a:t>
            </a:r>
            <a:r>
              <a:rPr lang="th-TH" sz="3000" b="1" u="sng" dirty="0">
                <a:solidFill>
                  <a:srgbClr val="00B0F0"/>
                </a:solidFill>
                <a:latin typeface="Cordia New"/>
                <a:ea typeface="Cordia New"/>
                <a:cs typeface="TH SarabunIT๙"/>
              </a:rPr>
              <a:t>ปีแรก</a:t>
            </a:r>
            <a:r>
              <a:rPr lang="th-TH" sz="3000" dirty="0">
                <a:latin typeface="Cordia New"/>
                <a:ea typeface="Cordia New"/>
                <a:cs typeface="TH SarabunIT๙"/>
              </a:rPr>
              <a:t>ที่ได้รับ</a:t>
            </a:r>
            <a:r>
              <a:rPr lang="th-TH" sz="3000" dirty="0" smtClean="0">
                <a:latin typeface="Cordia New"/>
                <a:ea typeface="Cordia New"/>
                <a:cs typeface="TH SarabunIT๙"/>
              </a:rPr>
              <a:t>การ          จ้าง</a:t>
            </a:r>
            <a:r>
              <a:rPr lang="th-TH" sz="3000" dirty="0">
                <a:latin typeface="Cordia New"/>
                <a:ea typeface="Cordia New"/>
                <a:cs typeface="TH SarabunIT๙"/>
              </a:rPr>
              <a:t>งานมีสิทธิได้รับค่าจ้างไม่เกิน 6 วันทำการ</a:t>
            </a:r>
            <a:endParaRPr lang="en-US" sz="3000" dirty="0">
              <a:latin typeface="Cordia New"/>
              <a:ea typeface="Cordia New"/>
            </a:endParaRPr>
          </a:p>
          <a:p>
            <a:pPr marL="76200" indent="0">
              <a:buNone/>
            </a:pP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30660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049500" y="867747"/>
            <a:ext cx="7020900" cy="3276579"/>
          </a:xfrm>
        </p:spPr>
        <p:txBody>
          <a:bodyPr/>
          <a:lstStyle/>
          <a:p>
            <a:pPr marL="69215" indent="0" algn="thaiDist">
              <a:spcAft>
                <a:spcPts val="600"/>
              </a:spcAft>
              <a:buNone/>
            </a:pPr>
            <a:r>
              <a:rPr lang="th-TH" sz="4000" b="1" u="sng" dirty="0">
                <a:latin typeface="TH SarabunIT๙" pitchFamily="34" charset="-34"/>
                <a:ea typeface="Cordia New"/>
                <a:cs typeface="TH SarabunIT๙" pitchFamily="34" charset="-34"/>
              </a:rPr>
              <a:t>ลูกจ้างชั่วคราว(รายเดือน)</a:t>
            </a:r>
            <a:endParaRPr lang="en-US" sz="4000" b="1" dirty="0">
              <a:latin typeface="TH SarabunIT๙" pitchFamily="34" charset="-34"/>
              <a:ea typeface="Cordia New"/>
              <a:cs typeface="TH SarabunIT๙" pitchFamily="34" charset="-34"/>
            </a:endParaRPr>
          </a:p>
          <a:p>
            <a:pPr marL="69215" indent="0" algn="thaiDist">
              <a:spcAft>
                <a:spcPts val="600"/>
              </a:spcAft>
              <a:buNone/>
            </a:pPr>
            <a:r>
              <a:rPr lang="th-TH" sz="30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ลูกจ้าง</a:t>
            </a:r>
            <a:r>
              <a:rPr lang="th-TH" sz="3000" dirty="0">
                <a:latin typeface="TH SarabunIT๙" pitchFamily="34" charset="-34"/>
                <a:ea typeface="Cordia New"/>
                <a:cs typeface="TH SarabunIT๙" pitchFamily="34" charset="-34"/>
              </a:rPr>
              <a:t>ชั่วคราว(รายเดือน) </a:t>
            </a:r>
            <a:r>
              <a:rPr lang="th-TH" sz="3000" b="1" u="sng" dirty="0">
                <a:solidFill>
                  <a:srgbClr val="00B0F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ไม่มีสิทธิได้รับค่าจ้างระหว่างลา</a:t>
            </a:r>
            <a:endParaRPr lang="en-US" sz="3000" b="1" u="sng" dirty="0">
              <a:solidFill>
                <a:srgbClr val="00B0F0"/>
              </a:solidFill>
              <a:latin typeface="TH SarabunIT๙" pitchFamily="34" charset="-34"/>
              <a:ea typeface="Cordia New"/>
              <a:cs typeface="TH SarabunIT๙" pitchFamily="34" charset="-34"/>
            </a:endParaRPr>
          </a:p>
          <a:p>
            <a:pPr marL="69215" indent="0" algn="thaiDist">
              <a:buNone/>
            </a:pPr>
            <a:r>
              <a:rPr lang="th-TH" sz="4000" b="1" u="sng" dirty="0">
                <a:latin typeface="TH SarabunIT๙" pitchFamily="34" charset="-34"/>
                <a:ea typeface="Cordia New"/>
                <a:cs typeface="TH SarabunIT๙" pitchFamily="34" charset="-34"/>
              </a:rPr>
              <a:t>ลูกจ้างชั่วคราว(รายวัน</a:t>
            </a:r>
            <a:r>
              <a:rPr lang="en-US" sz="4000" b="1" u="sng" dirty="0">
                <a:latin typeface="TH SarabunIT๙" pitchFamily="34" charset="-34"/>
                <a:ea typeface="Cordia New"/>
                <a:cs typeface="TH SarabunIT๙" pitchFamily="34" charset="-34"/>
              </a:rPr>
              <a:t>/</a:t>
            </a:r>
            <a:r>
              <a:rPr lang="th-TH" sz="4000" b="1" u="sng" dirty="0">
                <a:latin typeface="TH SarabunIT๙" pitchFamily="34" charset="-34"/>
                <a:ea typeface="Cordia New"/>
                <a:cs typeface="TH SarabunIT๙" pitchFamily="34" charset="-34"/>
              </a:rPr>
              <a:t>รายชั่วโมง)</a:t>
            </a:r>
            <a:endParaRPr lang="en-US" sz="4000" dirty="0">
              <a:latin typeface="TH SarabunIT๙" pitchFamily="34" charset="-34"/>
              <a:ea typeface="Cordia New"/>
              <a:cs typeface="TH SarabunIT๙" pitchFamily="34" charset="-34"/>
            </a:endParaRPr>
          </a:p>
          <a:p>
            <a:pPr marL="69215" indent="0" algn="thaiDist">
              <a:spcAft>
                <a:spcPts val="600"/>
              </a:spcAft>
              <a:buNone/>
            </a:pPr>
            <a:r>
              <a:rPr lang="th-TH" sz="28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ลูกจ้าง</a:t>
            </a:r>
            <a:r>
              <a:rPr lang="th-TH" sz="2800" dirty="0">
                <a:latin typeface="TH SarabunIT๙" pitchFamily="34" charset="-34"/>
                <a:ea typeface="Cordia New"/>
                <a:cs typeface="TH SarabunIT๙" pitchFamily="34" charset="-34"/>
              </a:rPr>
              <a:t>ชั่วคราวรายวันและรายชั่วโมง </a:t>
            </a:r>
            <a:r>
              <a:rPr lang="th-TH" sz="2800" b="1" u="sng" dirty="0">
                <a:solidFill>
                  <a:srgbClr val="00B0F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ไม่มีสิทธิได้รับค่าจ้างระหว่างลา</a:t>
            </a:r>
            <a:endParaRPr lang="en-US" sz="2800" b="1" u="sng" dirty="0">
              <a:solidFill>
                <a:srgbClr val="00B0F0"/>
              </a:solidFill>
              <a:latin typeface="TH SarabunIT๙" pitchFamily="34" charset="-34"/>
              <a:ea typeface="Cordia New"/>
              <a:cs typeface="TH SarabunIT๙" pitchFamily="34" charset="-34"/>
            </a:endParaRPr>
          </a:p>
          <a:p>
            <a:pPr marL="76200" indent="0">
              <a:buNone/>
            </a:pPr>
            <a:endParaRPr lang="th-TH" sz="2800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11651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049500" y="727789"/>
            <a:ext cx="7020900" cy="3416538"/>
          </a:xfrm>
        </p:spPr>
        <p:txBody>
          <a:bodyPr/>
          <a:lstStyle/>
          <a:p>
            <a:pPr marL="76200" indent="0">
              <a:buNone/>
            </a:pP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3. </a:t>
            </a:r>
            <a:r>
              <a:rPr lang="th-TH" sz="4000" b="1" u="sng" dirty="0" smtClean="0">
                <a:latin typeface="TH SarabunIT๙" pitchFamily="34" charset="-34"/>
                <a:cs typeface="TH SarabunIT๙" pitchFamily="34" charset="-34"/>
              </a:rPr>
              <a:t>การลาพักผ่อน</a:t>
            </a:r>
          </a:p>
          <a:p>
            <a:pPr marL="76200" indent="0">
              <a:buNone/>
            </a:pP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     ส่ง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ใบลาล่วงหน้าอย่างน้อย 7 วัน </a:t>
            </a:r>
            <a:r>
              <a:rPr lang="th-TH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ตามข้อตกลง</a:t>
            </a:r>
            <a:r>
              <a:rPr lang="th-TH" dirty="0" err="1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ก.ก</a:t>
            </a:r>
            <a:r>
              <a:rPr lang="th-TH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.บริหาร </a:t>
            </a:r>
            <a:r>
              <a:rPr lang="th-TH" dirty="0" err="1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รพ.ท</a:t>
            </a:r>
            <a:r>
              <a:rPr lang="th-TH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ตก.)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87452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937533" y="625151"/>
            <a:ext cx="7020900" cy="3545632"/>
          </a:xfrm>
        </p:spPr>
        <p:txBody>
          <a:bodyPr/>
          <a:lstStyle/>
          <a:p>
            <a:pPr marL="76200" indent="0" algn="thaiDist">
              <a:spcAft>
                <a:spcPts val="600"/>
              </a:spcAft>
              <a:buNone/>
            </a:pPr>
            <a:r>
              <a:rPr lang="th-TH" sz="4000" b="1" u="sng" dirty="0">
                <a:latin typeface="Cordia New"/>
                <a:ea typeface="Cordia New"/>
                <a:cs typeface="TH SarabunIT๙"/>
              </a:rPr>
              <a:t>ข้าราชการ </a:t>
            </a:r>
            <a:endParaRPr lang="en-US" sz="4000" b="1" dirty="0">
              <a:latin typeface="Cordia New"/>
              <a:ea typeface="Cordia New"/>
            </a:endParaRPr>
          </a:p>
          <a:p>
            <a:pPr marL="450215" indent="0" algn="thaiDist">
              <a:buNone/>
            </a:pPr>
            <a:r>
              <a:rPr lang="th-TH" b="1" dirty="0" smtClean="0">
                <a:latin typeface="Cordia New"/>
                <a:ea typeface="Cordia New"/>
                <a:cs typeface="TH SarabunIT๙"/>
              </a:rPr>
              <a:t>ข้าราชการ 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มี</a:t>
            </a:r>
            <a:r>
              <a:rPr lang="th-TH" dirty="0">
                <a:latin typeface="Cordia New"/>
                <a:ea typeface="Cordia New"/>
                <a:cs typeface="TH SarabunIT๙"/>
              </a:rPr>
              <a:t>สิทธิลาพักผ่อนปีละ 10 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วัน(ทำการ) </a:t>
            </a:r>
            <a:r>
              <a:rPr lang="th-TH" dirty="0">
                <a:latin typeface="Cordia New"/>
                <a:ea typeface="Cordia New"/>
                <a:cs typeface="TH SarabunIT๙"/>
              </a:rPr>
              <a:t>ถ้าปีใดไม่ได้ลาพักผ่อน 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หรือ ลาพักผ่อนแต่</a:t>
            </a:r>
            <a:r>
              <a:rPr lang="th-TH" dirty="0">
                <a:latin typeface="Cordia New"/>
                <a:ea typeface="Cordia New"/>
                <a:cs typeface="TH SarabunIT๙"/>
              </a:rPr>
              <a:t>ไม่ครบ 10 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วัน(ทำการ) </a:t>
            </a:r>
            <a:r>
              <a:rPr lang="th-TH" dirty="0">
                <a:latin typeface="Cordia New"/>
                <a:ea typeface="Cordia New"/>
                <a:cs typeface="TH SarabunIT๙"/>
              </a:rPr>
              <a:t>ให้สะสมวันที่มิได้ลาในปีนั้น รวมเข้ากับ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ปี ต่อๆ </a:t>
            </a:r>
            <a:r>
              <a:rPr lang="th-TH" dirty="0">
                <a:latin typeface="Cordia New"/>
                <a:ea typeface="Cordia New"/>
                <a:cs typeface="TH SarabunIT๙"/>
              </a:rPr>
              <a:t>ไปได้ แต่วันลาพักผ่อนสะสมรวมกับวันลาพักผ่อนในปี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ปัจจุบัน จะต้อง</a:t>
            </a:r>
            <a:r>
              <a:rPr lang="th-TH" dirty="0">
                <a:latin typeface="Cordia New"/>
                <a:ea typeface="Cordia New"/>
                <a:cs typeface="TH SarabunIT๙"/>
              </a:rPr>
              <a:t>ไม่เกิน 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    20 วัน(ทำการ) </a:t>
            </a:r>
            <a:r>
              <a:rPr lang="th-TH" b="1" u="sng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ทั้งนี้ 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สำหรับ</a:t>
            </a:r>
            <a:r>
              <a:rPr lang="th-TH" dirty="0">
                <a:latin typeface="Cordia New"/>
                <a:ea typeface="Cordia New"/>
                <a:cs typeface="TH SarabunIT๙"/>
              </a:rPr>
              <a:t>ผู้ที่รับราชการติดต่อกันตั้งแต่ 10 ปีขึ้นไป ให้มีสิทธิ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นำวัน</a:t>
            </a:r>
            <a:r>
              <a:rPr lang="th-TH" dirty="0">
                <a:latin typeface="Cordia New"/>
                <a:ea typeface="Cordia New"/>
                <a:cs typeface="TH SarabunIT๙"/>
              </a:rPr>
              <a:t>ลาพักผ่อน</a:t>
            </a:r>
            <a:r>
              <a:rPr lang="th-TH" dirty="0" err="1" smtClean="0">
                <a:latin typeface="Cordia New"/>
                <a:ea typeface="Cordia New"/>
                <a:cs typeface="TH SarabunIT๙"/>
              </a:rPr>
              <a:t>สะส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 </a:t>
            </a:r>
            <a:r>
              <a:rPr lang="th-TH" dirty="0" err="1" smtClean="0">
                <a:latin typeface="Cordia New"/>
                <a:ea typeface="Cordia New"/>
                <a:cs typeface="TH SarabunIT๙"/>
              </a:rPr>
              <a:t>มรวม</a:t>
            </a:r>
            <a:r>
              <a:rPr lang="th-TH" dirty="0">
                <a:latin typeface="Cordia New"/>
                <a:ea typeface="Cordia New"/>
                <a:cs typeface="TH SarabunIT๙"/>
              </a:rPr>
              <a:t>กับวันลาพักผ่อนปัจจุบันได้ไม่เกิน 30 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วัน(ทำการ)          </a:t>
            </a:r>
            <a:r>
              <a:rPr lang="th-TH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(ถ้า</a:t>
            </a:r>
            <a:r>
              <a:rPr lang="th-TH" dirty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หากได้รับการบรรจุเข้ารับราชการยังไม่ถึง 6 เดือน</a:t>
            </a:r>
            <a:r>
              <a:rPr lang="th-TH" b="1" u="sng" dirty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ไม่มีสิทธิลา</a:t>
            </a:r>
            <a:r>
              <a:rPr lang="th-TH" b="1" u="sng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พักผ่อน</a:t>
            </a:r>
            <a:r>
              <a:rPr lang="th-TH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)</a:t>
            </a:r>
            <a:endParaRPr lang="en-US" sz="2000" dirty="0">
              <a:solidFill>
                <a:srgbClr val="FF0000"/>
              </a:solidFill>
              <a:latin typeface="Cordia New"/>
              <a:ea typeface="Cordia New"/>
            </a:endParaRPr>
          </a:p>
          <a:p>
            <a:pPr marL="76200" indent="0">
              <a:buNone/>
            </a:pP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43399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068162" y="709638"/>
            <a:ext cx="7020900" cy="3647758"/>
          </a:xfrm>
        </p:spPr>
        <p:txBody>
          <a:bodyPr/>
          <a:lstStyle/>
          <a:p>
            <a:pPr marL="76200" indent="0">
              <a:buNone/>
            </a:pPr>
            <a:r>
              <a:rPr lang="th-TH" sz="4000" b="1" u="sng" dirty="0">
                <a:latin typeface="Cordia New"/>
                <a:ea typeface="Cordia New"/>
                <a:cs typeface="TH SarabunIT๙"/>
              </a:rPr>
              <a:t>ลูกจ้างประจำ</a:t>
            </a:r>
            <a:endParaRPr lang="en-US" sz="4000" b="1" u="sng" dirty="0">
              <a:latin typeface="Cordia New"/>
              <a:ea typeface="Cordia New"/>
            </a:endParaRPr>
          </a:p>
          <a:p>
            <a:pPr marL="76200" indent="0">
              <a:spcAft>
                <a:spcPts val="600"/>
              </a:spcAft>
              <a:buNone/>
            </a:pPr>
            <a:r>
              <a:rPr lang="th-TH" sz="3000" b="1" dirty="0" smtClean="0">
                <a:latin typeface="Cordia New"/>
                <a:ea typeface="Cordia New"/>
                <a:cs typeface="TH SarabunIT๙"/>
              </a:rPr>
              <a:t>ลูกจ้างประจำ </a:t>
            </a:r>
            <a:r>
              <a:rPr lang="th-TH" sz="3000" dirty="0" smtClean="0">
                <a:latin typeface="Cordia New"/>
                <a:ea typeface="Cordia New"/>
                <a:cs typeface="TH SarabunIT๙"/>
              </a:rPr>
              <a:t>มี</a:t>
            </a:r>
            <a:r>
              <a:rPr lang="th-TH" sz="3000" dirty="0">
                <a:latin typeface="Cordia New"/>
                <a:ea typeface="Cordia New"/>
                <a:cs typeface="TH SarabunIT๙"/>
              </a:rPr>
              <a:t>สิทธิการ</a:t>
            </a:r>
            <a:r>
              <a:rPr lang="th-TH" sz="3000" dirty="0" smtClean="0">
                <a:latin typeface="Cordia New"/>
                <a:ea typeface="Cordia New"/>
                <a:cs typeface="TH SarabunIT๙"/>
              </a:rPr>
              <a:t>ลาพักผ่อนได้</a:t>
            </a:r>
            <a:r>
              <a:rPr lang="th-TH" sz="3000" b="1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เหมือนกับ</a:t>
            </a:r>
            <a:r>
              <a:rPr lang="th-TH" sz="3000" b="1" dirty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ข้าราชการ</a:t>
            </a:r>
            <a:endParaRPr lang="en-US" sz="3000" dirty="0">
              <a:solidFill>
                <a:srgbClr val="FF0000"/>
              </a:solidFill>
              <a:latin typeface="Cordia New"/>
              <a:ea typeface="Cordia New"/>
            </a:endParaRPr>
          </a:p>
          <a:p>
            <a:pPr marL="76200" indent="0">
              <a:buNone/>
            </a:pP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80763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989046" y="531845"/>
            <a:ext cx="7184570" cy="3872204"/>
          </a:xfrm>
        </p:spPr>
        <p:txBody>
          <a:bodyPr/>
          <a:lstStyle/>
          <a:p>
            <a:pPr marL="76200" indent="0">
              <a:spcBef>
                <a:spcPts val="0"/>
              </a:spcBef>
              <a:buNone/>
            </a:pPr>
            <a:r>
              <a:rPr lang="th-TH" sz="4000" b="1" u="sng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พนักงานราชการ</a:t>
            </a:r>
          </a:p>
          <a:p>
            <a:pPr marL="76200" indent="0">
              <a:buNone/>
            </a:pPr>
            <a:r>
              <a:rPr lang="th-TH" sz="3000" b="1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พนักงาน</a:t>
            </a:r>
            <a:r>
              <a:rPr lang="th-TH" sz="3000" b="1" dirty="0">
                <a:latin typeface="TH SarabunIT๙" pitchFamily="34" charset="-34"/>
                <a:ea typeface="Cordia New"/>
                <a:cs typeface="TH SarabunIT๙" pitchFamily="34" charset="-34"/>
              </a:rPr>
              <a:t>ราชการ</a:t>
            </a:r>
            <a:r>
              <a:rPr lang="th-TH" sz="3000" dirty="0">
                <a:latin typeface="TH SarabunIT๙" pitchFamily="34" charset="-34"/>
                <a:ea typeface="Cordia New"/>
                <a:cs typeface="TH SarabunIT๙" pitchFamily="34" charset="-34"/>
              </a:rPr>
              <a:t> มีสิทธิลาพักผ่อนปีละ </a:t>
            </a:r>
            <a:r>
              <a:rPr lang="en-US" sz="3000" dirty="0">
                <a:latin typeface="TH SarabunIT๙" pitchFamily="34" charset="-34"/>
                <a:ea typeface="Cordia New"/>
                <a:cs typeface="TH SarabunIT๙" pitchFamily="34" charset="-34"/>
              </a:rPr>
              <a:t>10</a:t>
            </a:r>
            <a:r>
              <a:rPr lang="th-TH" sz="3000" dirty="0">
                <a:latin typeface="TH SarabunIT๙" pitchFamily="34" charset="-34"/>
                <a:ea typeface="Cordia New"/>
                <a:cs typeface="TH SarabunIT๙" pitchFamily="34" charset="-34"/>
              </a:rPr>
              <a:t> </a:t>
            </a:r>
            <a:r>
              <a:rPr lang="th-TH" sz="30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วัน(ทำการ) สำหรับ</a:t>
            </a:r>
            <a:r>
              <a:rPr lang="th-TH" sz="3000" dirty="0">
                <a:latin typeface="TH SarabunIT๙" pitchFamily="34" charset="-34"/>
                <a:ea typeface="Cordia New"/>
                <a:cs typeface="TH SarabunIT๙" pitchFamily="34" charset="-34"/>
              </a:rPr>
              <a:t>ในปีแรกที่ได้รับการจ้างเป็นพนักงานราชการยังไม่ครบ </a:t>
            </a:r>
            <a:r>
              <a:rPr lang="en-US" sz="3000" dirty="0">
                <a:latin typeface="TH SarabunIT๙" pitchFamily="34" charset="-34"/>
                <a:ea typeface="Cordia New"/>
                <a:cs typeface="TH SarabunIT๙" pitchFamily="34" charset="-34"/>
              </a:rPr>
              <a:t>6</a:t>
            </a:r>
            <a:r>
              <a:rPr lang="th-TH" sz="3000" dirty="0">
                <a:latin typeface="TH SarabunIT๙" pitchFamily="34" charset="-34"/>
                <a:ea typeface="Cordia New"/>
                <a:cs typeface="TH SarabunIT๙" pitchFamily="34" charset="-34"/>
              </a:rPr>
              <a:t> เดือน </a:t>
            </a:r>
            <a:r>
              <a:rPr lang="th-TH" sz="3000" b="1" u="sng" dirty="0">
                <a:latin typeface="TH SarabunIT๙" pitchFamily="34" charset="-34"/>
                <a:ea typeface="Cordia New"/>
                <a:cs typeface="TH SarabunIT๙" pitchFamily="34" charset="-34"/>
              </a:rPr>
              <a:t>ไม่มีสิทธิลา</a:t>
            </a:r>
            <a:r>
              <a:rPr lang="th-TH" sz="3000" b="1" u="sng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พักผ่อน </a:t>
            </a:r>
            <a:r>
              <a:rPr lang="th-TH" sz="30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พนักงาน</a:t>
            </a:r>
            <a:r>
              <a:rPr lang="th-TH" sz="3000" dirty="0">
                <a:latin typeface="TH SarabunIT๙" pitchFamily="34" charset="-34"/>
                <a:ea typeface="Cordia New"/>
                <a:cs typeface="TH SarabunIT๙" pitchFamily="34" charset="-34"/>
              </a:rPr>
              <a:t>ราชการผู้ใดที่ทำงานครบ 1 ปีขึ้น</a:t>
            </a:r>
            <a:r>
              <a:rPr lang="th-TH" sz="30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ไป สามารถสะสมวันลาได้ไม่</a:t>
            </a:r>
            <a:r>
              <a:rPr lang="th-TH" sz="3000" dirty="0">
                <a:latin typeface="TH SarabunIT๙" pitchFamily="34" charset="-34"/>
                <a:ea typeface="Cordia New"/>
                <a:cs typeface="TH SarabunIT๙" pitchFamily="34" charset="-34"/>
              </a:rPr>
              <a:t>เกิน 5 </a:t>
            </a:r>
            <a:r>
              <a:rPr lang="th-TH" sz="30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วัน(ทำการ) </a:t>
            </a:r>
            <a:r>
              <a:rPr lang="th-TH" sz="3000" dirty="0">
                <a:latin typeface="TH SarabunIT๙" pitchFamily="34" charset="-34"/>
                <a:ea typeface="Cordia New"/>
                <a:cs typeface="TH SarabunIT๙" pitchFamily="34" charset="-34"/>
              </a:rPr>
              <a:t>โดยเมื่อรวมกับวันลาพักผ่อนในปีปัจจุบันแล้วจะต้องไม่เกิน 15 </a:t>
            </a:r>
            <a:r>
              <a:rPr lang="th-TH" sz="30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วัน(ทำการ) </a:t>
            </a:r>
            <a:r>
              <a:rPr lang="th-TH" sz="3000" b="1" u="sng" dirty="0">
                <a:solidFill>
                  <a:srgbClr val="00206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สิทธิได้รับค่าตอบแทนระหว่างลา</a:t>
            </a:r>
            <a:r>
              <a:rPr lang="th-TH" sz="3000" b="1" dirty="0">
                <a:solidFill>
                  <a:srgbClr val="00206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 ปีหนึ่ง</a:t>
            </a:r>
            <a:r>
              <a:rPr lang="th-TH" sz="3000" b="1" dirty="0" smtClean="0">
                <a:solidFill>
                  <a:srgbClr val="00206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ไม่เกิน </a:t>
            </a:r>
            <a:r>
              <a:rPr lang="en-US" sz="3000" b="1" dirty="0" smtClean="0">
                <a:solidFill>
                  <a:srgbClr val="00206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15</a:t>
            </a:r>
            <a:r>
              <a:rPr lang="th-TH" sz="3000" b="1" dirty="0" smtClean="0">
                <a:solidFill>
                  <a:srgbClr val="00206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 </a:t>
            </a:r>
            <a:r>
              <a:rPr lang="th-TH" sz="3000" b="1" dirty="0">
                <a:solidFill>
                  <a:srgbClr val="00206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วัน</a:t>
            </a:r>
            <a:endParaRPr lang="th-TH" sz="30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5369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632858" y="615823"/>
            <a:ext cx="4842588" cy="400283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th-TH" sz="32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การลาแบ่งออกเป็น ๑๑ ประเภท</a:t>
            </a:r>
            <a:r>
              <a:rPr lang="th-TH" sz="32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32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๑</a:t>
            </a:r>
            <a:r>
              <a:rPr lang="en-US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การลาป่วย</a:t>
            </a:r>
            <a:b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๒</a:t>
            </a:r>
            <a:r>
              <a:rPr lang="en-US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การลาคลอดบุตร</a:t>
            </a:r>
            <a:b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๓</a:t>
            </a:r>
            <a:r>
              <a:rPr lang="en-US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การลาไปช่วยเหลือภริยาที่คลอดบุตร</a:t>
            </a:r>
            <a:b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๔</a:t>
            </a:r>
            <a:r>
              <a:rPr lang="en-US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การลากิจส่วนตัว</a:t>
            </a:r>
            <a:b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๕</a:t>
            </a:r>
            <a:r>
              <a:rPr lang="en-US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การลาพักผ่อน</a:t>
            </a:r>
            <a:b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๖</a:t>
            </a:r>
            <a:r>
              <a:rPr lang="en-US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การลาอุปสมบทหรือการลาไปประกอบพิธี</a:t>
            </a:r>
            <a:r>
              <a:rPr lang="th-TH" sz="2000" dirty="0" err="1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ฮัจย์</a:t>
            </a: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๗</a:t>
            </a:r>
            <a:r>
              <a:rPr lang="en-US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การลาเข้ารับการตรวจเลือกหรือเข้ารับการเตรียมพล</a:t>
            </a:r>
            <a:b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๘</a:t>
            </a:r>
            <a:r>
              <a:rPr lang="en-US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การลาไปศึกษา ฝึกอบรม ปฏิบัติการวิจัย หรือดูงาน</a:t>
            </a:r>
            <a:b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๙</a:t>
            </a:r>
            <a:r>
              <a:rPr lang="en-US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การลาไปปฏิบัติงานในองค์การระหว่างประเทศ</a:t>
            </a:r>
            <a:b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๑๐</a:t>
            </a:r>
            <a:r>
              <a:rPr lang="en-US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การลาติดตามคู่สมรส</a:t>
            </a:r>
            <a:b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๑๑</a:t>
            </a:r>
            <a:r>
              <a:rPr lang="en-US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th-TH" sz="2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การลาไปฟื้นฟูสมรรถภาพด้านอาชีพ</a:t>
            </a:r>
            <a:r>
              <a:rPr lang="th-TH" sz="6600" b="1" dirty="0"/>
              <a:t/>
            </a:r>
            <a:br>
              <a:rPr lang="th-TH" sz="6600" b="1" dirty="0"/>
            </a:br>
            <a:endParaRPr lang="th-TH" sz="23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4294967295"/>
          </p:nvPr>
        </p:nvSpPr>
        <p:spPr>
          <a:xfrm>
            <a:off x="8594725" y="4840288"/>
            <a:ext cx="549275" cy="303212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0672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80166" y="711199"/>
            <a:ext cx="7101078" cy="3544711"/>
          </a:xfrm>
        </p:spPr>
        <p:txBody>
          <a:bodyPr/>
          <a:lstStyle/>
          <a:p>
            <a:pPr marL="450215" indent="0" algn="thaiDist">
              <a:buNone/>
            </a:pPr>
            <a:r>
              <a:rPr lang="th-TH" sz="2800" b="1" u="sng" dirty="0">
                <a:latin typeface="Cordia New"/>
                <a:ea typeface="Cordia New"/>
                <a:cs typeface="TH SarabunIT๙"/>
              </a:rPr>
              <a:t>พนักงานกระทรวง</a:t>
            </a:r>
            <a:r>
              <a:rPr lang="th-TH" sz="2800" b="1" u="sng" dirty="0" smtClean="0">
                <a:latin typeface="Cordia New"/>
                <a:ea typeface="Cordia New"/>
                <a:cs typeface="TH SarabunIT๙"/>
              </a:rPr>
              <a:t>สาธารณสุข(</a:t>
            </a:r>
            <a:r>
              <a:rPr lang="th-TH" sz="2800" b="1" u="sng" dirty="0" err="1" smtClean="0">
                <a:latin typeface="Cordia New"/>
                <a:ea typeface="Cordia New"/>
                <a:cs typeface="TH SarabunIT๙"/>
              </a:rPr>
              <a:t>พกส</a:t>
            </a:r>
            <a:r>
              <a:rPr lang="th-TH" sz="2800" b="1" u="sng" dirty="0" smtClean="0">
                <a:latin typeface="Cordia New"/>
                <a:ea typeface="Cordia New"/>
                <a:cs typeface="TH SarabunIT๙"/>
              </a:rPr>
              <a:t>.)</a:t>
            </a:r>
            <a:endParaRPr lang="en-US" sz="2800" dirty="0">
              <a:latin typeface="Cordia New"/>
              <a:ea typeface="Cordia New"/>
            </a:endParaRPr>
          </a:p>
          <a:p>
            <a:pPr marL="450215" indent="0" algn="thaiDist">
              <a:spcBef>
                <a:spcPts val="0"/>
              </a:spcBef>
              <a:spcAft>
                <a:spcPts val="600"/>
              </a:spcAft>
              <a:buNone/>
            </a:pPr>
            <a:r>
              <a:rPr lang="th-TH" b="1" dirty="0">
                <a:latin typeface="Cordia New"/>
                <a:ea typeface="Cordia New"/>
                <a:cs typeface="TH SarabunIT๙"/>
              </a:rPr>
              <a:t>พนักงานกระทรวงสาธารณสุข</a:t>
            </a:r>
            <a:r>
              <a:rPr lang="th-TH" dirty="0">
                <a:latin typeface="Cordia New"/>
                <a:ea typeface="Cordia New"/>
                <a:cs typeface="TH SarabunIT๙"/>
              </a:rPr>
              <a:t> </a:t>
            </a:r>
            <a:r>
              <a:rPr lang="th-TH" sz="2200" dirty="0">
                <a:latin typeface="Cordia New"/>
                <a:ea typeface="Cordia New"/>
                <a:cs typeface="TH SarabunIT๙"/>
              </a:rPr>
              <a:t>มีสิทธิลาพักผ่อนปีละ 10 </a:t>
            </a:r>
            <a:r>
              <a:rPr lang="th-TH" sz="2200" dirty="0" smtClean="0">
                <a:latin typeface="Cordia New"/>
                <a:ea typeface="Cordia New"/>
                <a:cs typeface="TH SarabunIT๙"/>
              </a:rPr>
              <a:t>วัน(ทำการ) </a:t>
            </a:r>
            <a:r>
              <a:rPr lang="th-TH" sz="2200" dirty="0">
                <a:latin typeface="Cordia New"/>
                <a:ea typeface="Cordia New"/>
                <a:cs typeface="TH SarabunIT๙"/>
              </a:rPr>
              <a:t>สำหรับในปี</a:t>
            </a:r>
            <a:r>
              <a:rPr lang="th-TH" sz="2200" dirty="0" smtClean="0">
                <a:latin typeface="Cordia New"/>
                <a:ea typeface="Cordia New"/>
                <a:cs typeface="TH SarabunIT๙"/>
              </a:rPr>
              <a:t>แรก ที่</a:t>
            </a:r>
            <a:r>
              <a:rPr lang="th-TH" sz="2200" dirty="0">
                <a:latin typeface="Cordia New"/>
                <a:ea typeface="Cordia New"/>
                <a:cs typeface="TH SarabunIT๙"/>
              </a:rPr>
              <a:t>ได้รับการจ้างเป็นพนักงานกระทรวงสาธารณสุขยังไม่ครบ 6 เดือน ไม่มีสิทธิลาพักผ่อน</a:t>
            </a:r>
            <a:r>
              <a:rPr lang="th-TH" sz="2200" dirty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 </a:t>
            </a:r>
            <a:r>
              <a:rPr lang="th-TH" sz="2200" b="1" u="sng" dirty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เว้น</a:t>
            </a:r>
            <a:r>
              <a:rPr lang="th-TH" sz="2200" b="1" u="sng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แต่</a:t>
            </a:r>
            <a:r>
              <a:rPr lang="th-TH" sz="2200" b="1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 </a:t>
            </a:r>
            <a:r>
              <a:rPr lang="th-TH" sz="2200" dirty="0" smtClean="0">
                <a:latin typeface="Cordia New"/>
                <a:ea typeface="Cordia New"/>
                <a:cs typeface="TH SarabunIT๙"/>
              </a:rPr>
              <a:t>ผู้</a:t>
            </a:r>
            <a:r>
              <a:rPr lang="th-TH" sz="2200" dirty="0">
                <a:latin typeface="Cordia New"/>
                <a:ea typeface="Cordia New"/>
                <a:cs typeface="TH SarabunIT๙"/>
              </a:rPr>
              <a:t>ที่เคยได้รับการจ้างเป็นพนักงานกระทรวงสาธารณสุขติดต่อกันมาแล้วไม่น้อยกว่า 6 เดือน และได้พ้นจากการเป็นพนักงานกระทรวงสาธารณสุขไปแล้วแต่ต่อมาได้รับการจ้างเป็นพนักงานกระทรวงสาธารณสุขในส่วนราชการ(กรม)เดียวกัน </a:t>
            </a:r>
            <a:endParaRPr lang="th-TH" sz="2200" dirty="0" smtClean="0">
              <a:latin typeface="Cordia New"/>
              <a:ea typeface="Cordia New"/>
              <a:cs typeface="TH SarabunIT๙"/>
            </a:endParaRPr>
          </a:p>
          <a:p>
            <a:pPr marL="450215" indent="0" algn="thaiDist">
              <a:spcBef>
                <a:spcPts val="0"/>
              </a:spcBef>
              <a:spcAft>
                <a:spcPts val="600"/>
              </a:spcAft>
              <a:buNone/>
            </a:pPr>
            <a:r>
              <a:rPr lang="th-TH" sz="2200" dirty="0" smtClean="0">
                <a:latin typeface="Cordia New"/>
                <a:ea typeface="Cordia New"/>
                <a:cs typeface="TH SarabunIT๙"/>
              </a:rPr>
              <a:t>     พนักงาน</a:t>
            </a:r>
            <a:r>
              <a:rPr lang="th-TH" sz="2200" dirty="0">
                <a:latin typeface="Cordia New"/>
                <a:ea typeface="Cordia New"/>
                <a:cs typeface="TH SarabunIT๙"/>
              </a:rPr>
              <a:t>กระทรวง</a:t>
            </a:r>
            <a:r>
              <a:rPr lang="th-TH" sz="2200" dirty="0" smtClean="0">
                <a:latin typeface="Cordia New"/>
                <a:ea typeface="Cordia New"/>
                <a:cs typeface="TH SarabunIT๙"/>
              </a:rPr>
              <a:t>สาธารณสุข</a:t>
            </a:r>
            <a:r>
              <a:rPr lang="th-TH" sz="2200" dirty="0">
                <a:latin typeface="TH SarabunIT๙" pitchFamily="34" charset="-34"/>
                <a:ea typeface="Cordia New"/>
                <a:cs typeface="TH SarabunIT๙" pitchFamily="34" charset="-34"/>
              </a:rPr>
              <a:t>ผู้ใดที่ทำงานครบ 1 ปีขึ้นไป สามารถสะสมวันลา</a:t>
            </a:r>
            <a:r>
              <a:rPr lang="th-TH" sz="22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ได้           ไม่</a:t>
            </a:r>
            <a:r>
              <a:rPr lang="th-TH" sz="2200" dirty="0">
                <a:latin typeface="TH SarabunIT๙" pitchFamily="34" charset="-34"/>
                <a:ea typeface="Cordia New"/>
                <a:cs typeface="TH SarabunIT๙" pitchFamily="34" charset="-34"/>
              </a:rPr>
              <a:t>เกิน 5 วัน(ทำการ</a:t>
            </a:r>
            <a:r>
              <a:rPr lang="th-TH" sz="22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) โดย</a:t>
            </a:r>
            <a:r>
              <a:rPr lang="th-TH" sz="2200" dirty="0">
                <a:latin typeface="TH SarabunIT๙" pitchFamily="34" charset="-34"/>
                <a:ea typeface="Cordia New"/>
                <a:cs typeface="TH SarabunIT๙" pitchFamily="34" charset="-34"/>
              </a:rPr>
              <a:t>เมื่อรวมกับวันลาพักผ่อนในปีปัจจุบันแล้วจะต้องไม่เกิน 15 </a:t>
            </a:r>
            <a:r>
              <a:rPr lang="th-TH" sz="22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วัน (</a:t>
            </a:r>
            <a:r>
              <a:rPr lang="th-TH" sz="2200" dirty="0">
                <a:latin typeface="TH SarabunIT๙" pitchFamily="34" charset="-34"/>
                <a:ea typeface="Cordia New"/>
                <a:cs typeface="TH SarabunIT๙" pitchFamily="34" charset="-34"/>
              </a:rPr>
              <a:t>ทำการ) </a:t>
            </a:r>
            <a:r>
              <a:rPr lang="th-TH" sz="2200" b="1" u="sng" dirty="0">
                <a:solidFill>
                  <a:srgbClr val="00206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สิทธิได้รับค่าตอบแทนระหว่างลา</a:t>
            </a:r>
            <a:r>
              <a:rPr lang="th-TH" sz="2200" b="1" dirty="0">
                <a:solidFill>
                  <a:srgbClr val="00206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 ปีหนึ่งไม่เกิน </a:t>
            </a:r>
            <a:r>
              <a:rPr lang="en-US" sz="2200" b="1" dirty="0">
                <a:solidFill>
                  <a:srgbClr val="00206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15</a:t>
            </a:r>
            <a:r>
              <a:rPr lang="th-TH" sz="2200" b="1" dirty="0">
                <a:solidFill>
                  <a:srgbClr val="00206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 วัน</a:t>
            </a:r>
            <a:endParaRPr lang="en-US" sz="2200" dirty="0">
              <a:latin typeface="Cordia New"/>
              <a:ea typeface="Cordia New"/>
            </a:endParaRPr>
          </a:p>
          <a:p>
            <a:pPr marL="76200" indent="0">
              <a:buNone/>
            </a:pP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18836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049500" y="722489"/>
            <a:ext cx="7020900" cy="3421837"/>
          </a:xfrm>
        </p:spPr>
        <p:txBody>
          <a:bodyPr/>
          <a:lstStyle/>
          <a:p>
            <a:pPr marL="69215" indent="0" algn="thaiDist">
              <a:spcAft>
                <a:spcPts val="600"/>
              </a:spcAft>
              <a:buNone/>
            </a:pPr>
            <a:r>
              <a:rPr lang="th-TH" sz="4000" b="1" u="sng" dirty="0">
                <a:latin typeface="Cordia New"/>
                <a:ea typeface="Cordia New"/>
                <a:cs typeface="TH SarabunIT๙"/>
              </a:rPr>
              <a:t>ลูกจ้างชั่วคราว(รายเดือน)</a:t>
            </a:r>
            <a:endParaRPr lang="en-US" sz="4000" dirty="0">
              <a:latin typeface="Cordia New"/>
              <a:ea typeface="Cordia New"/>
            </a:endParaRPr>
          </a:p>
          <a:p>
            <a:pPr marL="118110" indent="0" algn="thaiDist">
              <a:spcAft>
                <a:spcPts val="600"/>
              </a:spcAft>
              <a:buNone/>
            </a:pPr>
            <a:r>
              <a:rPr lang="th-TH" sz="3000" b="1" dirty="0" smtClean="0">
                <a:latin typeface="Cordia New"/>
                <a:ea typeface="Cordia New"/>
                <a:cs typeface="TH SarabunIT๙"/>
              </a:rPr>
              <a:t>ลูกจ้างชั่วคราวรายเดือน</a:t>
            </a:r>
            <a:r>
              <a:rPr lang="th-TH" sz="3000" dirty="0" smtClean="0">
                <a:latin typeface="Cordia New"/>
                <a:ea typeface="Cordia New"/>
                <a:cs typeface="TH SarabunIT๙"/>
              </a:rPr>
              <a:t> มีสิ</a:t>
            </a:r>
            <a:r>
              <a:rPr lang="th-TH" sz="3000" dirty="0">
                <a:latin typeface="Cordia New"/>
                <a:ea typeface="Cordia New"/>
                <a:cs typeface="TH SarabunIT๙"/>
              </a:rPr>
              <a:t>ทธิลาพักผ่อนปีละ 10 </a:t>
            </a:r>
            <a:r>
              <a:rPr lang="th-TH" sz="3000" dirty="0" smtClean="0">
                <a:latin typeface="Cordia New"/>
                <a:ea typeface="Cordia New"/>
                <a:cs typeface="TH SarabunIT๙"/>
              </a:rPr>
              <a:t>วัน</a:t>
            </a:r>
            <a:r>
              <a:rPr lang="th-TH" sz="3000" dirty="0">
                <a:latin typeface="Cordia New"/>
                <a:ea typeface="Cordia New"/>
                <a:cs typeface="TH SarabunIT๙"/>
              </a:rPr>
              <a:t>(</a:t>
            </a:r>
            <a:r>
              <a:rPr lang="th-TH" sz="3000" dirty="0" smtClean="0">
                <a:latin typeface="Cordia New"/>
                <a:ea typeface="Cordia New"/>
                <a:cs typeface="TH SarabunIT๙"/>
              </a:rPr>
              <a:t>ทำการ) </a:t>
            </a:r>
            <a:r>
              <a:rPr lang="th-TH" sz="3000" dirty="0">
                <a:latin typeface="Cordia New"/>
                <a:ea typeface="Cordia New"/>
                <a:cs typeface="TH SarabunIT๙"/>
              </a:rPr>
              <a:t>สำหรับในปีแรกที่ได้รับการจ้างเป็นลูกจ้างชั่วคราวยังไม่ครบ 6 เดือน ไม่มีสิทธิลาพักผ่อน </a:t>
            </a:r>
            <a:r>
              <a:rPr lang="th-TH" sz="3000" b="1" dirty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ลูกจ้าง</a:t>
            </a:r>
            <a:r>
              <a:rPr lang="th-TH" sz="3000" b="1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ชั่วคราว(รายเดือน)ไม่</a:t>
            </a:r>
            <a:r>
              <a:rPr lang="th-TH" sz="3000" b="1" dirty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มีสิทธิสะสมวันลา</a:t>
            </a:r>
            <a:endParaRPr lang="en-US" sz="3000" b="1" dirty="0">
              <a:solidFill>
                <a:srgbClr val="FF0000"/>
              </a:solidFill>
              <a:effectLst/>
              <a:latin typeface="Cordia New"/>
              <a:ea typeface="Cordia New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17348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072077" y="737514"/>
            <a:ext cx="7020900" cy="3371641"/>
          </a:xfrm>
        </p:spPr>
        <p:txBody>
          <a:bodyPr/>
          <a:lstStyle/>
          <a:p>
            <a:pPr marL="69215" indent="0" algn="thaiDist">
              <a:spcAft>
                <a:spcPts val="600"/>
              </a:spcAft>
              <a:buNone/>
            </a:pPr>
            <a:r>
              <a:rPr lang="th-TH" sz="4000" b="1" u="sng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ลูกจ้าง</a:t>
            </a:r>
            <a:r>
              <a:rPr lang="th-TH" sz="4000" b="1" u="sng" dirty="0">
                <a:latin typeface="TH SarabunIT๙" pitchFamily="34" charset="-34"/>
                <a:ea typeface="Cordia New"/>
                <a:cs typeface="TH SarabunIT๙" pitchFamily="34" charset="-34"/>
              </a:rPr>
              <a:t>ชั่วคราว(รายวัน</a:t>
            </a:r>
            <a:r>
              <a:rPr lang="en-US" sz="4000" b="1" u="sng" dirty="0">
                <a:latin typeface="TH SarabunIT๙" pitchFamily="34" charset="-34"/>
                <a:ea typeface="Cordia New"/>
                <a:cs typeface="TH SarabunIT๙" pitchFamily="34" charset="-34"/>
              </a:rPr>
              <a:t>/</a:t>
            </a:r>
            <a:r>
              <a:rPr lang="th-TH" sz="4000" b="1" u="sng" dirty="0">
                <a:latin typeface="TH SarabunIT๙" pitchFamily="34" charset="-34"/>
                <a:ea typeface="Cordia New"/>
                <a:cs typeface="TH SarabunIT๙" pitchFamily="34" charset="-34"/>
              </a:rPr>
              <a:t>รายชั่วโมง)</a:t>
            </a:r>
            <a:endParaRPr lang="en-US" sz="4000" dirty="0">
              <a:latin typeface="TH SarabunIT๙" pitchFamily="34" charset="-34"/>
              <a:ea typeface="Cordia New"/>
              <a:cs typeface="TH SarabunIT๙" pitchFamily="34" charset="-34"/>
            </a:endParaRPr>
          </a:p>
          <a:p>
            <a:pPr marL="69215" indent="0" algn="thaiDist">
              <a:spcAft>
                <a:spcPts val="600"/>
              </a:spcAft>
              <a:buNone/>
            </a:pPr>
            <a:r>
              <a:rPr lang="th-TH" sz="40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 </a:t>
            </a:r>
            <a:r>
              <a:rPr lang="th-TH" sz="30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ลูกจ้าง</a:t>
            </a:r>
            <a:r>
              <a:rPr lang="th-TH" sz="3000" dirty="0">
                <a:latin typeface="TH SarabunIT๙" pitchFamily="34" charset="-34"/>
                <a:ea typeface="Cordia New"/>
                <a:cs typeface="TH SarabunIT๙" pitchFamily="34" charset="-34"/>
              </a:rPr>
              <a:t>ชั่วคราว(รายวันและรายชั่วโมง) </a:t>
            </a:r>
            <a:r>
              <a:rPr lang="th-TH" sz="3000" b="1" dirty="0">
                <a:solidFill>
                  <a:srgbClr val="FF000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ไม่มีสิทธิได้รับค่าจ้างระหว่างลา</a:t>
            </a:r>
            <a:endParaRPr lang="en-US" sz="3000" b="1" dirty="0">
              <a:solidFill>
                <a:srgbClr val="FF0000"/>
              </a:solidFill>
              <a:latin typeface="TH SarabunIT๙" pitchFamily="34" charset="-34"/>
              <a:ea typeface="Cordia New"/>
              <a:cs typeface="TH SarabunIT๙" pitchFamily="34" charset="-34"/>
            </a:endParaRPr>
          </a:p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27488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072444" y="1117600"/>
            <a:ext cx="6997956" cy="2980268"/>
          </a:xfrm>
        </p:spPr>
        <p:txBody>
          <a:bodyPr/>
          <a:lstStyle/>
          <a:p>
            <a:pPr marL="76200" lvl="0" indent="0" algn="ctr">
              <a:buNone/>
            </a:pPr>
            <a:r>
              <a:rPr lang="th-TH" sz="4400" b="1" dirty="0">
                <a:latin typeface="TH SarabunIT๙" pitchFamily="34" charset="-34"/>
                <a:cs typeface="TH SarabunIT๙" pitchFamily="34" charset="-34"/>
              </a:rPr>
              <a:t>หลักเกณฑ์การลาและการมาทำงานสาย ได้รับการพิจารณาเลื่อนขั้นเงินเดือน</a:t>
            </a:r>
            <a:endParaRPr lang="en-US" sz="4400" b="1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307958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049500" y="812800"/>
            <a:ext cx="7020900" cy="3331526"/>
          </a:xfrm>
        </p:spPr>
        <p:txBody>
          <a:bodyPr/>
          <a:lstStyle/>
          <a:p>
            <a:pPr marL="76200" indent="0" algn="thaiDist">
              <a:buNone/>
            </a:pPr>
            <a:r>
              <a:rPr lang="th-TH" sz="4000" b="1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1</a:t>
            </a:r>
            <a:r>
              <a:rPr lang="en-GB" sz="4000" b="1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.</a:t>
            </a:r>
            <a:r>
              <a:rPr lang="th-TH" sz="4000" b="1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 </a:t>
            </a:r>
            <a:r>
              <a:rPr lang="th-TH" sz="4000" b="1" u="sng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ข้าราชการ</a:t>
            </a:r>
            <a:r>
              <a:rPr lang="th-TH" sz="4000" b="1" u="sng" dirty="0">
                <a:latin typeface="TH SarabunIT๙" pitchFamily="34" charset="-34"/>
                <a:ea typeface="Cordia New"/>
                <a:cs typeface="TH SarabunIT๙" pitchFamily="34" charset="-34"/>
              </a:rPr>
              <a:t>/</a:t>
            </a:r>
            <a:r>
              <a:rPr lang="th-TH" sz="4000" b="1" u="sng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ลูกจ้างประจำ</a:t>
            </a:r>
            <a:endParaRPr lang="en-US" sz="4000" b="1" dirty="0" smtClean="0">
              <a:latin typeface="TH SarabunIT๙" pitchFamily="34" charset="-34"/>
              <a:ea typeface="Cordia New"/>
              <a:cs typeface="TH SarabunIT๙" pitchFamily="34" charset="-34"/>
            </a:endParaRPr>
          </a:p>
          <a:p>
            <a:pPr marL="0" indent="0" algn="thaiDist">
              <a:spcAft>
                <a:spcPts val="600"/>
              </a:spcAft>
              <a:buNone/>
            </a:pPr>
            <a:r>
              <a:rPr lang="en-US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 </a:t>
            </a:r>
            <a:r>
              <a:rPr lang="th-TH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     </a:t>
            </a:r>
            <a:r>
              <a:rPr lang="th-TH" sz="30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ในครึ่งปีที่</a:t>
            </a:r>
            <a:r>
              <a:rPr lang="th-TH" sz="3000" smtClean="0">
                <a:latin typeface="TH SarabunIT๙" pitchFamily="34" charset="-34"/>
                <a:ea typeface="Cordia New"/>
                <a:cs typeface="TH SarabunIT๙" pitchFamily="34" charset="-34"/>
              </a:rPr>
              <a:t>แล้วมา </a:t>
            </a:r>
            <a:r>
              <a:rPr lang="th-TH" sz="3000" b="1" smtClean="0">
                <a:latin typeface="TH SarabunIT๙" pitchFamily="34" charset="-34"/>
                <a:ea typeface="Cordia New"/>
                <a:cs typeface="TH SarabunIT๙" pitchFamily="34" charset="-34"/>
              </a:rPr>
              <a:t>ต้อง</a:t>
            </a:r>
            <a:r>
              <a:rPr lang="th-TH" sz="3000" b="1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ไม่</a:t>
            </a:r>
            <a:r>
              <a:rPr lang="th-TH" sz="30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ลาป่วย/ลากิจ เกินกว่า 10 ครั้ง           </a:t>
            </a:r>
            <a:r>
              <a:rPr lang="th-TH" sz="3000" b="1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และ/หรือ ต้องไม่เกิน</a:t>
            </a:r>
            <a:r>
              <a:rPr lang="th-TH" sz="3000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 23 วัน(ทำการ) รวมทั้งต้องไม่มาทำงาน           สายเกิน  18 ครั้ง จึงจะอยู่ในเกณฑ์ได้รับการพิจารณาเลื่อนเงินเดือนในแต่ละครั้ง</a:t>
            </a:r>
            <a:endParaRPr lang="en-US" sz="3000" dirty="0" smtClean="0">
              <a:latin typeface="TH SarabunIT๙" pitchFamily="34" charset="-34"/>
              <a:ea typeface="Cordia New"/>
              <a:cs typeface="TH SarabunIT๙" pitchFamily="34" charset="-34"/>
            </a:endParaRPr>
          </a:p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70761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5011" y="824090"/>
            <a:ext cx="7020900" cy="3399259"/>
          </a:xfrm>
        </p:spPr>
        <p:txBody>
          <a:bodyPr/>
          <a:lstStyle/>
          <a:p>
            <a:pPr marL="0" indent="0" algn="thaiDist">
              <a:buNone/>
            </a:pPr>
            <a:r>
              <a:rPr lang="th-TH" sz="2600" b="1" dirty="0" smtClean="0">
                <a:latin typeface="Cordia New"/>
                <a:ea typeface="Cordia New"/>
                <a:cs typeface="TH SarabunIT๙"/>
              </a:rPr>
              <a:t>2. </a:t>
            </a:r>
            <a:r>
              <a:rPr lang="th-TH" sz="2600" b="1" u="sng" dirty="0">
                <a:latin typeface="Cordia New"/>
                <a:ea typeface="Cordia New"/>
                <a:cs typeface="TH SarabunIT๙"/>
              </a:rPr>
              <a:t>พนักงานราชการ/พนักงานกระทรวงสาธารณสุข/ลูกจ้างชั่วคราวเงินบำรุง</a:t>
            </a:r>
            <a:r>
              <a:rPr lang="th-TH" sz="2600" b="1" dirty="0">
                <a:latin typeface="Cordia New"/>
                <a:ea typeface="Cordia New"/>
                <a:cs typeface="TH SarabunIT๙"/>
              </a:rPr>
              <a:t> </a:t>
            </a:r>
            <a:endParaRPr lang="en-US" sz="2600" dirty="0" smtClean="0">
              <a:latin typeface="Cordia New"/>
              <a:ea typeface="Cordia New"/>
            </a:endParaRPr>
          </a:p>
          <a:p>
            <a:pPr marL="450215" indent="0" algn="thaiDist">
              <a:buNone/>
            </a:pPr>
            <a:r>
              <a:rPr lang="en-US" b="1" dirty="0" smtClean="0">
                <a:latin typeface="TH SarabunIT๙"/>
                <a:ea typeface="Cordia New"/>
              </a:rPr>
              <a:t>- </a:t>
            </a:r>
            <a:r>
              <a:rPr lang="th-TH" b="1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ใน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ครึ่งปีที่แล้วมา(ครึ่งปีแรก) </a:t>
            </a:r>
            <a:r>
              <a:rPr lang="th-TH" b="1" dirty="0" smtClean="0">
                <a:latin typeface="Cordia New"/>
                <a:ea typeface="Cordia New"/>
                <a:cs typeface="TH SarabunIT๙"/>
              </a:rPr>
              <a:t>ต้องไม่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ลาป่วย/ลากิจ เกินกว่า 10 ครั้ง </a:t>
            </a:r>
            <a:r>
              <a:rPr lang="th-TH" b="1" dirty="0" smtClean="0">
                <a:latin typeface="Cordia New"/>
                <a:ea typeface="Cordia New"/>
                <a:cs typeface="TH SarabunIT๙"/>
              </a:rPr>
              <a:t>และ/หรือ        ต้องไม่เกิน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 23 วัน(ทำการ) รวมทั้งต้องไม่มาทำงานสายเกิน 18 ครั้ง จึงจะอยู่ในเกณฑ์ได้รับการพิจารณาเลื่อนเงินเดือนในแต่ละครั้ง</a:t>
            </a:r>
            <a:endParaRPr lang="en-US" dirty="0" smtClean="0">
              <a:latin typeface="Cordia New"/>
              <a:ea typeface="Cordia New"/>
            </a:endParaRPr>
          </a:p>
          <a:p>
            <a:pPr marL="450215" indent="0" algn="thaiDist">
              <a:spcAft>
                <a:spcPts val="600"/>
              </a:spcAft>
              <a:buNone/>
            </a:pPr>
            <a:r>
              <a:rPr lang="en-US" b="1" dirty="0" smtClean="0">
                <a:latin typeface="TH SarabunIT๙" pitchFamily="34" charset="-34"/>
                <a:ea typeface="Cordia New"/>
                <a:cs typeface="TH SarabunIT๙" pitchFamily="34" charset="-34"/>
              </a:rPr>
              <a:t>- </a:t>
            </a:r>
            <a:r>
              <a:rPr lang="th-TH" b="1" dirty="0">
                <a:latin typeface="TH SarabunIT๙" pitchFamily="34" charset="-34"/>
                <a:ea typeface="Cordia New"/>
                <a:cs typeface="TH SarabunIT๙" pitchFamily="34" charset="-34"/>
              </a:rPr>
              <a:t>ใน</a:t>
            </a:r>
            <a:r>
              <a:rPr lang="th-TH" dirty="0">
                <a:latin typeface="Cordia New"/>
                <a:ea typeface="Cordia New"/>
                <a:cs typeface="TH SarabunIT๙"/>
              </a:rPr>
              <a:t>ครึ่งปีที่แล้วมา(ครึ่งปีหลัง) </a:t>
            </a:r>
            <a:r>
              <a:rPr lang="th-TH" b="1" dirty="0">
                <a:latin typeface="Cordia New"/>
                <a:ea typeface="Cordia New"/>
                <a:cs typeface="TH SarabunIT๙"/>
              </a:rPr>
              <a:t>ต้องไม่</a:t>
            </a:r>
            <a:r>
              <a:rPr lang="th-TH" dirty="0">
                <a:latin typeface="Cordia New"/>
                <a:ea typeface="Cordia New"/>
                <a:cs typeface="TH SarabunIT๙"/>
              </a:rPr>
              <a:t>ลาป่วย/ลากิจ เกินกว่า 10 ครั้ง </a:t>
            </a:r>
            <a:r>
              <a:rPr lang="th-TH" b="1" dirty="0">
                <a:latin typeface="Cordia New"/>
                <a:ea typeface="Cordia New"/>
                <a:cs typeface="TH SarabunIT๙"/>
              </a:rPr>
              <a:t>และ/หรือ        ต้องไม่เกิน</a:t>
            </a:r>
            <a:r>
              <a:rPr lang="th-TH" dirty="0">
                <a:latin typeface="Cordia New"/>
                <a:ea typeface="Cordia New"/>
                <a:cs typeface="TH SarabunIT๙"/>
              </a:rPr>
              <a:t> 23 </a:t>
            </a:r>
            <a:r>
              <a:rPr lang="th-TH" dirty="0" smtClean="0">
                <a:latin typeface="Cordia New"/>
                <a:ea typeface="Cordia New"/>
                <a:cs typeface="TH SarabunIT๙"/>
              </a:rPr>
              <a:t>วัน(ทำการ) </a:t>
            </a:r>
            <a:r>
              <a:rPr lang="th-TH" dirty="0">
                <a:latin typeface="Cordia New"/>
                <a:ea typeface="Cordia New"/>
                <a:cs typeface="TH SarabunIT๙"/>
              </a:rPr>
              <a:t>รวมทั้งต้องไม่มาทำงานสายเกิน 18 ครั้ง จึงจะอยู่ในเกณฑ์ได้รับการพิจารณาเลื่อนเงินเดือนในแต่ละครั้ง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6303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sp>
        <p:nvSpPr>
          <p:cNvPr id="5" name="ตัวแทนข้อความ 2"/>
          <p:cNvSpPr>
            <a:spLocks noGrp="1"/>
          </p:cNvSpPr>
          <p:nvPr>
            <p:ph type="title"/>
          </p:nvPr>
        </p:nvSpPr>
        <p:spPr>
          <a:xfrm>
            <a:off x="1092200" y="796925"/>
            <a:ext cx="7091363" cy="3299214"/>
          </a:xfrm>
        </p:spPr>
        <p:txBody>
          <a:bodyPr/>
          <a:lstStyle/>
          <a:p>
            <a:pPr marL="76200" indent="0">
              <a:buNone/>
            </a:pPr>
            <a:r>
              <a:rPr lang="th-TH" sz="4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1.</a:t>
            </a:r>
            <a:r>
              <a:rPr lang="th-TH" sz="4000" b="1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การลาป่วย</a:t>
            </a:r>
          </a:p>
          <a:p>
            <a:pPr marL="76200" lvl="0">
              <a:spcBef>
                <a:spcPts val="600"/>
              </a:spcBef>
            </a:pPr>
            <a:r>
              <a:rPr lang="th-TH" sz="32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 </a:t>
            </a:r>
            <a:r>
              <a:rPr lang="th-TH" sz="3200" b="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ส่งใบลาก่อนหรือใน</a:t>
            </a:r>
            <a:r>
              <a:rPr lang="th-TH" sz="3200" b="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วันที่กลับมาปฏิบัติงาน </a:t>
            </a:r>
            <a:r>
              <a:rPr lang="th-TH" sz="3200" b="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ลาป่วยตั้งแต่         2 วัน(ทำการ) ให้แนบ</a:t>
            </a:r>
            <a:r>
              <a:rPr lang="th-TH" sz="3200" b="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ใบรับรอง</a:t>
            </a:r>
            <a:r>
              <a:rPr lang="th-TH" sz="3200" b="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แพทย์ </a:t>
            </a:r>
            <a:r>
              <a:rPr lang="th-TH" sz="24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(ตามข้อตกลง </a:t>
            </a:r>
            <a:r>
              <a:rPr lang="th-TH" sz="2400" dirty="0" err="1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ก.ก</a:t>
            </a:r>
            <a:r>
              <a:rPr lang="th-TH" sz="24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.บริหาร     </a:t>
            </a:r>
            <a:r>
              <a:rPr lang="th-TH" sz="2400" dirty="0" err="1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รพ.ท</a:t>
            </a:r>
            <a:r>
              <a:rPr lang="th-TH" sz="24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ตก.)</a:t>
            </a:r>
            <a:br>
              <a:rPr lang="th-TH" sz="24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600" b="0" dirty="0">
                <a:solidFill>
                  <a:srgbClr val="00B0F0"/>
                </a:solidFill>
                <a:latin typeface="TH SarabunIT๙" pitchFamily="34" charset="-34"/>
                <a:cs typeface="TH SarabunIT๙" pitchFamily="34" charset="-34"/>
                <a:sym typeface="Sniglet"/>
              </a:rPr>
              <a:t/>
            </a:r>
            <a:br>
              <a:rPr lang="th-TH" sz="1600" b="0" dirty="0">
                <a:solidFill>
                  <a:srgbClr val="00B0F0"/>
                </a:solidFill>
                <a:latin typeface="TH SarabunIT๙" pitchFamily="34" charset="-34"/>
                <a:cs typeface="TH SarabunIT๙" pitchFamily="34" charset="-34"/>
                <a:sym typeface="Sniglet"/>
              </a:rPr>
            </a:br>
            <a:r>
              <a:rPr lang="th-TH" sz="1600" b="0" dirty="0">
                <a:solidFill>
                  <a:srgbClr val="00B0F0"/>
                </a:solidFill>
                <a:latin typeface="TH SarabunIT๙" pitchFamily="34" charset="-34"/>
                <a:cs typeface="TH SarabunIT๙" pitchFamily="34" charset="-34"/>
                <a:sym typeface="Sniglet"/>
              </a:rPr>
              <a:t/>
            </a:r>
            <a:br>
              <a:rPr lang="th-TH" sz="1600" b="0" dirty="0">
                <a:solidFill>
                  <a:srgbClr val="00B0F0"/>
                </a:solidFill>
                <a:latin typeface="TH SarabunIT๙" pitchFamily="34" charset="-34"/>
                <a:cs typeface="TH SarabunIT๙" pitchFamily="34" charset="-34"/>
                <a:sym typeface="Sniglet"/>
              </a:rPr>
            </a:br>
            <a:endParaRPr lang="th-TH" sz="3200" dirty="0">
              <a:solidFill>
                <a:srgbClr val="00B0F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556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296955" y="679176"/>
            <a:ext cx="6571402" cy="3694923"/>
          </a:xfrm>
        </p:spPr>
        <p:txBody>
          <a:bodyPr/>
          <a:lstStyle/>
          <a:p>
            <a:pPr marL="76200" indent="0">
              <a:buNone/>
            </a:pPr>
            <a:r>
              <a:rPr lang="th-TH" sz="40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ข้าราชการ </a:t>
            </a:r>
          </a:p>
          <a:p>
            <a:pPr marL="76200" indent="0">
              <a:buNone/>
            </a:pPr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ข้าราชการ</a:t>
            </a:r>
            <a:r>
              <a:rPr lang="th-TH" sz="3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มีสิทธิลาป่วย</a:t>
            </a:r>
            <a:r>
              <a:rPr lang="th-TH" sz="3000" b="1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โดยได้รับเงินเดือน</a:t>
            </a:r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ระหว่างลา ปีละ  ไม่เกิน 60 วัน(ทำการ) </a:t>
            </a:r>
            <a:r>
              <a:rPr lang="th-TH" sz="3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ลาป่วยเพื่อรักษาตัวเป็น</a:t>
            </a:r>
            <a:r>
              <a:rPr lang="th-TH" sz="3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เวลานาน ปีละไม่</a:t>
            </a:r>
            <a:r>
              <a:rPr lang="th-TH" sz="3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เกิน </a:t>
            </a:r>
            <a:r>
              <a:rPr lang="th-TH" sz="3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120 วัน(ทำการ) </a:t>
            </a:r>
            <a:r>
              <a:rPr lang="th-TH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(ผอ.เซ็นอนุญาตได้ 60 วัน เกิน 60 วัน          ทำบันทึกเสนอ ผวจ. เซ็นอนุญาตจ่ายเงินเดือน)</a:t>
            </a:r>
            <a:endParaRPr lang="th-TH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014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049500" y="793614"/>
            <a:ext cx="7020900" cy="3321186"/>
          </a:xfrm>
        </p:spPr>
        <p:txBody>
          <a:bodyPr/>
          <a:lstStyle/>
          <a:p>
            <a:pPr marL="69215" indent="0" algn="thaiDist">
              <a:spcAft>
                <a:spcPts val="600"/>
              </a:spcAft>
              <a:buNone/>
            </a:pPr>
            <a:r>
              <a:rPr lang="th-TH" sz="4000" b="1" u="sng" dirty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ลูกจ้างประจำ</a:t>
            </a:r>
            <a:endParaRPr lang="en-US" sz="4000" b="1" dirty="0">
              <a:solidFill>
                <a:schemeClr val="tx1"/>
              </a:solidFill>
              <a:latin typeface="TH SarabunIT๙" pitchFamily="34" charset="-34"/>
              <a:ea typeface="Cordia New"/>
              <a:cs typeface="TH SarabunIT๙" pitchFamily="34" charset="-34"/>
            </a:endParaRPr>
          </a:p>
          <a:p>
            <a:pPr marL="69215" indent="0" algn="thaiDist">
              <a:spcAft>
                <a:spcPts val="600"/>
              </a:spcAft>
              <a:buNone/>
            </a:pPr>
            <a:r>
              <a:rPr lang="th-TH" sz="3000" b="1" dirty="0" smtClean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      ลูกจ้างประจำ </a:t>
            </a:r>
            <a:r>
              <a:rPr lang="th-TH" sz="3000" dirty="0" smtClean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มี</a:t>
            </a:r>
            <a:r>
              <a:rPr lang="th-TH" sz="3000" dirty="0">
                <a:solidFill>
                  <a:schemeClr val="tx1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สิทธิการลาป่วย</a:t>
            </a:r>
            <a:r>
              <a:rPr lang="th-TH" sz="3000" b="1" dirty="0">
                <a:solidFill>
                  <a:srgbClr val="FF0000"/>
                </a:solidFill>
                <a:latin typeface="TH SarabunIT๙" pitchFamily="34" charset="-34"/>
                <a:ea typeface="Cordia New"/>
                <a:cs typeface="TH SarabunIT๙" pitchFamily="34" charset="-34"/>
              </a:rPr>
              <a:t>เหมือนกับข้าราชการ</a:t>
            </a:r>
            <a:endParaRPr lang="en-US" sz="3000" b="1" dirty="0">
              <a:solidFill>
                <a:srgbClr val="FF0000"/>
              </a:solidFill>
              <a:effectLst/>
              <a:latin typeface="TH SarabunIT๙" pitchFamily="34" charset="-34"/>
              <a:ea typeface="Cordia New"/>
              <a:cs typeface="TH SarabunIT๙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014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451083" y="770524"/>
            <a:ext cx="6383406" cy="3340359"/>
          </a:xfrm>
        </p:spPr>
        <p:txBody>
          <a:bodyPr/>
          <a:lstStyle/>
          <a:p>
            <a:pPr marL="76200" indent="0">
              <a:buNone/>
            </a:pPr>
            <a:r>
              <a:rPr lang="th-TH" sz="4000" b="1" u="sng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พนักงานราชการ</a:t>
            </a:r>
          </a:p>
          <a:p>
            <a:pPr marL="76200" indent="0">
              <a:buNone/>
            </a:pPr>
            <a:r>
              <a:rPr lang="th-TH" sz="30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พนักงาน</a:t>
            </a:r>
            <a:r>
              <a:rPr lang="th-TH" sz="3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ราชการ </a:t>
            </a:r>
            <a:r>
              <a:rPr lang="th-TH" sz="30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มี</a:t>
            </a:r>
            <a:r>
              <a:rPr lang="th-TH" sz="30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สิทธิลาป่วยได้เท่าที่ป่วย</a:t>
            </a:r>
            <a:r>
              <a:rPr lang="th-TH" sz="30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จริง นับ</a:t>
            </a:r>
            <a:r>
              <a:rPr lang="th-TH" sz="30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แต่</a:t>
            </a:r>
            <a:r>
              <a:rPr lang="th-TH" sz="30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วัน    (ทำการ) </a:t>
            </a:r>
            <a:r>
              <a:rPr lang="th-TH" sz="3000" b="1" u="sng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โดยได้รับค่าตอบแทน</a:t>
            </a:r>
            <a:r>
              <a:rPr lang="th-TH" sz="30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ระหว่าง</a:t>
            </a:r>
            <a:r>
              <a:rPr lang="th-TH" sz="30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ลา </a:t>
            </a:r>
            <a:r>
              <a:rPr lang="th-TH" sz="30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ปีละไม่</a:t>
            </a:r>
            <a:r>
              <a:rPr lang="th-TH" sz="30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เกิน </a:t>
            </a:r>
            <a:r>
              <a:rPr lang="th-TH" sz="30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    30 วัน(ทำการ) </a:t>
            </a:r>
            <a:r>
              <a:rPr lang="th-TH" sz="30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ส่วนที่เกิน 30 </a:t>
            </a:r>
            <a:r>
              <a:rPr lang="th-TH" sz="30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วัน(ทำการ) </a:t>
            </a:r>
            <a:r>
              <a:rPr lang="th-TH" sz="3000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มีสิทธิได้รับเงินทดแทนการขาดรายได้จากกองทุนประกันสังคม </a:t>
            </a:r>
            <a:r>
              <a:rPr lang="th-TH" sz="30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ทั้งนี้ </a:t>
            </a:r>
            <a:r>
              <a:rPr lang="th-TH" sz="30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     ตาม</a:t>
            </a:r>
            <a:r>
              <a:rPr lang="th-TH" sz="30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หลักเกณฑ์และเงื่อนไขตามกฎหมายว่าด้วยประกันสังคม</a:t>
            </a:r>
          </a:p>
          <a:p>
            <a:pPr marL="76200" indent="0"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0545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049500" y="765110"/>
            <a:ext cx="7020900" cy="3379216"/>
          </a:xfrm>
        </p:spPr>
        <p:txBody>
          <a:bodyPr/>
          <a:lstStyle/>
          <a:p>
            <a:pPr marL="69215" indent="0" algn="thaiDist">
              <a:spcAft>
                <a:spcPts val="600"/>
              </a:spcAft>
              <a:buNone/>
            </a:pPr>
            <a:r>
              <a:rPr lang="th-TH" sz="4000" b="1" u="sng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พนักงานกระทรวง</a:t>
            </a:r>
            <a:r>
              <a:rPr lang="th-TH" sz="4000" b="1" u="sng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สาธารณสุข(</a:t>
            </a:r>
            <a:r>
              <a:rPr lang="th-TH" sz="4000" b="1" u="sng" dirty="0" err="1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พกส</a:t>
            </a:r>
            <a:r>
              <a:rPr lang="th-TH" sz="4000" b="1" u="sng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.)</a:t>
            </a:r>
          </a:p>
          <a:p>
            <a:pPr marL="69215" indent="0" algn="thaiDist">
              <a:spcAft>
                <a:spcPts val="600"/>
              </a:spcAft>
              <a:buNone/>
            </a:pPr>
            <a:r>
              <a:rPr lang="th-TH" sz="3200" b="1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พนักงานกระทรวง</a:t>
            </a:r>
            <a:r>
              <a:rPr lang="th-TH" sz="3200" b="1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สาธารณสุข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 มี</a:t>
            </a:r>
            <a:r>
              <a:rPr lang="th-TH" sz="3200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สิทธิลาป่วยได้เท่าที่ป่วย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จริง</a:t>
            </a:r>
            <a:r>
              <a:rPr lang="th-TH" sz="3200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 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 นับ</a:t>
            </a:r>
            <a:r>
              <a:rPr lang="th-TH" sz="3200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แต่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วัน(ทำการ) </a:t>
            </a:r>
            <a:r>
              <a:rPr lang="th-TH" sz="3200" b="1" u="sng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โดยได้รับ</a:t>
            </a:r>
            <a:r>
              <a:rPr lang="th-TH" sz="3200" b="1" u="sng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ค่าจ้าง</a:t>
            </a:r>
            <a:r>
              <a:rPr lang="th-TH" sz="3200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ระหว่าง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ลา ปี</a:t>
            </a:r>
            <a:r>
              <a:rPr lang="th-TH" sz="3200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ละไม่เกิน 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           45 วัน(ทำการ)</a:t>
            </a:r>
            <a:endParaRPr lang="en-US" sz="3200" dirty="0">
              <a:solidFill>
                <a:schemeClr val="tx1"/>
              </a:solidFill>
              <a:latin typeface="Cordia New"/>
              <a:ea typeface="Cordia New"/>
            </a:endParaRPr>
          </a:p>
          <a:p>
            <a:pPr marL="76200" indent="0">
              <a:buNone/>
            </a:pPr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6712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156996" y="849086"/>
            <a:ext cx="6746033" cy="3295240"/>
          </a:xfrm>
        </p:spPr>
        <p:txBody>
          <a:bodyPr/>
          <a:lstStyle/>
          <a:p>
            <a:pPr marL="69215" indent="0" algn="thaiDist">
              <a:buNone/>
            </a:pPr>
            <a:r>
              <a:rPr lang="th-TH" sz="4000" b="1" u="sng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ลูกจ้างชั่วคราว(รายเดือน)</a:t>
            </a:r>
            <a:endParaRPr lang="en-US" sz="4000" b="1" dirty="0">
              <a:solidFill>
                <a:schemeClr val="tx1"/>
              </a:solidFill>
              <a:latin typeface="Cordia New"/>
              <a:ea typeface="Cordia New"/>
            </a:endParaRPr>
          </a:p>
          <a:p>
            <a:pPr marL="69215" indent="0" algn="thaiDist">
              <a:spcBef>
                <a:spcPts val="0"/>
              </a:spcBef>
              <a:buNone/>
            </a:pPr>
            <a:r>
              <a:rPr lang="th-TH" sz="3200" b="1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ลูกจ้าง</a:t>
            </a:r>
            <a:r>
              <a:rPr lang="th-TH" sz="3200" b="1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ชั่วคราว(รายเดือน)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 มีสิทธิลาป่วย </a:t>
            </a:r>
            <a:r>
              <a:rPr lang="th-TH" sz="3200" b="1" u="sng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โดยได้รับ</a:t>
            </a:r>
            <a:r>
              <a:rPr lang="th-TH" sz="3200" b="1" u="sng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ค่าจ้าง</a:t>
            </a:r>
            <a:r>
              <a:rPr lang="th-TH" sz="3200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ระหว่าง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ลา ปีละไม่</a:t>
            </a:r>
            <a:r>
              <a:rPr lang="th-TH" sz="3200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เกิน 15 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วัน(ทำการ) </a:t>
            </a:r>
            <a:r>
              <a:rPr lang="th-TH" sz="3200" u="sng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กรณี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เริ่มเข้า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ปฏิบัติงานใน</a:t>
            </a:r>
            <a:r>
              <a:rPr lang="th-TH" sz="3200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ปี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แรก มี</a:t>
            </a:r>
            <a:r>
              <a:rPr lang="th-TH" sz="3200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สิทธิลา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ป่วยโดย</a:t>
            </a:r>
            <a:r>
              <a:rPr lang="th-TH" sz="3200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ได้รับ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ค่าจ้างไม่เกิน 8 </a:t>
            </a:r>
            <a:r>
              <a:rPr lang="th-TH" sz="3200" dirty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วันทำ</a:t>
            </a:r>
            <a:r>
              <a:rPr lang="th-TH" sz="3200" dirty="0" smtClean="0">
                <a:solidFill>
                  <a:schemeClr val="tx1"/>
                </a:solidFill>
                <a:latin typeface="Cordia New"/>
                <a:ea typeface="Cordia New"/>
                <a:cs typeface="TH SarabunIT๙"/>
              </a:rPr>
              <a:t>การ </a:t>
            </a:r>
            <a:r>
              <a:rPr lang="th-TH" b="1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(เริ่ม</a:t>
            </a:r>
            <a:r>
              <a:rPr lang="th-TH" b="1" dirty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ทำงานในปีแรกต้องครบ </a:t>
            </a:r>
            <a:r>
              <a:rPr lang="th-TH" b="1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 6 </a:t>
            </a:r>
            <a:r>
              <a:rPr lang="th-TH" b="1" dirty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เดือน จึงจะได้รับสิทธิลา</a:t>
            </a:r>
            <a:r>
              <a:rPr lang="th-TH" b="1" dirty="0" smtClean="0">
                <a:solidFill>
                  <a:srgbClr val="FF0000"/>
                </a:solidFill>
                <a:latin typeface="Cordia New"/>
                <a:ea typeface="Cordia New"/>
                <a:cs typeface="TH SarabunIT๙"/>
              </a:rPr>
              <a:t>ได้)</a:t>
            </a:r>
            <a:endParaRPr lang="en-US" b="1" dirty="0">
              <a:solidFill>
                <a:srgbClr val="FF0000"/>
              </a:solidFill>
              <a:latin typeface="Cordia New"/>
              <a:ea typeface="Cordia New"/>
            </a:endParaRPr>
          </a:p>
          <a:p>
            <a:pPr marL="76200" indent="0">
              <a:buNone/>
            </a:pPr>
            <a:endParaRPr lang="th-TH" b="1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4545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989045" y="886408"/>
            <a:ext cx="7100596" cy="3257918"/>
          </a:xfrm>
        </p:spPr>
        <p:txBody>
          <a:bodyPr/>
          <a:lstStyle/>
          <a:p>
            <a:pPr marL="76200" indent="0">
              <a:buNone/>
            </a:pPr>
            <a:r>
              <a:rPr lang="th-TH" sz="40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ลูกจ้างชั่วคราว(รายวัน</a:t>
            </a:r>
            <a:r>
              <a:rPr lang="en-US" sz="40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/</a:t>
            </a:r>
            <a:r>
              <a:rPr lang="th-TH" sz="4000" b="1" u="sng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รายชั่วโมง)</a:t>
            </a:r>
            <a:endParaRPr lang="en-US" sz="40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7620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ลูกจ้างชั่วคราวรายวันและราย</a:t>
            </a:r>
            <a:r>
              <a:rPr lang="th-TH" sz="32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ชั่วโมง </a:t>
            </a:r>
            <a:r>
              <a:rPr lang="th-TH" sz="3200" b="1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ไม่</a:t>
            </a:r>
            <a:r>
              <a:rPr lang="th-TH" sz="32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มีสิทธิได้รับค่าจ้างระหว่างลา</a:t>
            </a:r>
            <a:endParaRPr lang="en-US" sz="32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76200" indent="0">
              <a:buNone/>
            </a:pPr>
            <a:endParaRPr lang="th-TH" sz="3200" b="1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301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yt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1244</Words>
  <Application>Microsoft Office PowerPoint</Application>
  <PresentationFormat>นำเสนอทางหน้าจอ (16:9)</PresentationFormat>
  <Paragraphs>76</Paragraphs>
  <Slides>25</Slides>
  <Notes>4</Notes>
  <HiddenSlides>0</HiddenSlides>
  <MMClips>0</MMClips>
  <ScaleCrop>false</ScaleCrop>
  <HeadingPairs>
    <vt:vector size="6" baseType="variant">
      <vt:variant>
        <vt:lpstr>แบบอักษรที่ถูกใช้</vt:lpstr>
      </vt:variant>
      <vt:variant>
        <vt:i4>7</vt:i4>
      </vt:variant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25</vt:i4>
      </vt:variant>
    </vt:vector>
  </HeadingPairs>
  <TitlesOfParts>
    <vt:vector size="33" baseType="lpstr">
      <vt:lpstr>Arial</vt:lpstr>
      <vt:lpstr>Angsana New</vt:lpstr>
      <vt:lpstr>TH SarabunPSK</vt:lpstr>
      <vt:lpstr>Sniglet</vt:lpstr>
      <vt:lpstr>Cordia New</vt:lpstr>
      <vt:lpstr>TH SarabunIT๙</vt:lpstr>
      <vt:lpstr>Patrick Hand SC</vt:lpstr>
      <vt:lpstr>Seyton template</vt:lpstr>
      <vt:lpstr> ระเบียบสำนักนายกรัฐมนตรี ว่าด้วยการลาของข้าราชการ  พ.ศ. 2555   </vt:lpstr>
      <vt:lpstr>การลาแบ่งออกเป็น ๑๑ ประเภท ๑) การลาป่วย ๒) การลาคลอดบุตร ๓) การลาไปช่วยเหลือภริยาที่คลอดบุตร ๔) การลากิจส่วนตัว ๕) การลาพักผ่อน ๖) การลาอุปสมบทหรือการลาไปประกอบพิธีฮัจย์ ๗) การลาเข้ารับการตรวจเลือกหรือเข้ารับการเตรียมพล ๘) การลาไปศึกษา ฝึกอบรม ปฏิบัติการวิจัย หรือดูงาน ๙) การลาไปปฏิบัติงานในองค์การระหว่างประเทศ ๑๐) การลาติดตามคู่สมรส ๑๑) การลาไปฟื้นฟูสมรรถภาพด้านอาชีพ </vt:lpstr>
      <vt:lpstr>1.การลาป่วย      ส่งใบลาก่อนหรือในวันที่กลับมาปฏิบัติงาน ลาป่วยตั้งแต่         2 วัน(ทำการ) ให้แนบใบรับรองแพทย์ (ตามข้อตกลง ก.ก.บริหาร     รพ.ทตก.)  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2.การลากิจส่วนตัว ส่งใบลาล่วงหน้าอย่างน้อย 3 วัน       การลากิจด่วน  ลำดับแรก โทรแจ้งผู้บังคับบัญชาชั้นต้น ลำดับที่สอง โทรแจ้งขออนุญาตและรายงานเหตุผลที่ลากิจด่วน แก่ผู้อำนวยการโรงพยาบาลท่าตะเกียบ  ***หากกลับมาปฏิบัติงานแล้ว การเขียนใบลาลงวันที่ตนเองโทรศัพท์ขออนุญาต(ไม่เขียนวันที่ย้อนหลัง) และผู้บังคับบัญชาชั้นต้นเขียนหมายเหตุ การได้รับแจ้งล่วงหน้าแล้วในใบลากิจนั้น หากไม่มีจะถือว่าขาดราชการวันดังกล่าว ซึ่งมีผลต่อการเลือนเงินเดือน (ตามข้อตกลงก.ก.บริหาร รพ.ทตก.)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ประชุม HR Team  สำนักงานสาธารณสุขจังหวัดฉะเชิงเทรา วันที่ 24 เมษายน 2562  ณ ห้องประชุมพุทธโสธร สสจ.ฉะเชิงเทรา</dc:title>
  <dc:creator>ICTssj24v5</dc:creator>
  <cp:lastModifiedBy>ADMIN_Thatakiab</cp:lastModifiedBy>
  <cp:revision>249</cp:revision>
  <dcterms:modified xsi:type="dcterms:W3CDTF">2019-07-30T08:50:53Z</dcterms:modified>
</cp:coreProperties>
</file>