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9EE5B-B535-42B5-85EF-CB370D261A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D59CC-908E-4C39-A37B-24AC903BBA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779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D59CC-908E-4C39-A37B-24AC903BBA1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59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FC1E63-2F4D-4841-82D9-59DDAD9D3987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0246D1-28FD-4C9A-A069-13812327FB04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th-TH" sz="7200" b="1" dirty="0" smtClean="0"/>
              <a:t>   คลินิกพิเศษ</a:t>
            </a:r>
            <a:endParaRPr lang="th-TH" sz="72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2924944"/>
            <a:ext cx="7488832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800" b="1" dirty="0" smtClean="0">
                <a:cs typeface="+mj-cs"/>
              </a:rPr>
              <a:t>แนวทางการดูแลหญิงตั้งครรภ์                     ที่มีภาวะเสี่ยง</a:t>
            </a:r>
            <a:endParaRPr lang="th-TH" sz="4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5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         การประเมินภาวะเสี่ยงของหญิงตั้งครรภ์                                  </a:t>
            </a:r>
            <a:br>
              <a:rPr lang="th-TH" sz="4000" b="1" dirty="0" smtClean="0"/>
            </a:br>
            <a:r>
              <a:rPr lang="th-TH" sz="4000" b="1" dirty="0" smtClean="0"/>
              <a:t>                    แบ่งออกเป็น  3 ระดับ</a:t>
            </a:r>
            <a:endParaRPr lang="th-TH" sz="4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208912" cy="432048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cs typeface="+mj-cs"/>
              </a:rPr>
              <a:t>         Risk 1 :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สี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เหลือง หญิงตั้งครรภ์ที่มีความเสี่ยงน้อย สามารถดูแล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ที่</a:t>
            </a:r>
            <a:br>
              <a:rPr lang="th-TH" b="1" dirty="0" smtClean="0">
                <a:solidFill>
                  <a:schemeClr val="tx1"/>
                </a:solidFill>
                <a:cs typeface="+mj-cs"/>
              </a:rPr>
            </a:br>
            <a:r>
              <a:rPr lang="th-TH" b="1" dirty="0" smtClean="0">
                <a:solidFill>
                  <a:schemeClr val="tx1"/>
                </a:solidFill>
                <a:cs typeface="+mj-cs"/>
              </a:rPr>
              <a:t>                   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 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      โรงพยาบาล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ชุมชน/ รพ.สต.ได้</a:t>
            </a:r>
            <a:r>
              <a:rPr lang="en-US" b="1" dirty="0">
                <a:solidFill>
                  <a:schemeClr val="tx1"/>
                </a:solidFill>
                <a:cs typeface="+mj-cs"/>
              </a:rPr>
              <a:t>                                 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                                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cs typeface="+mj-cs"/>
              </a:rPr>
              <a:t>         Risk 2 :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สี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ส้ม  หญิงตั้งครรภ์ที่มีความเสี่ยงปานกลาง   สามารถดูแล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ที่</a:t>
            </a:r>
            <a:br>
              <a:rPr lang="th-TH" b="1" dirty="0" smtClean="0">
                <a:solidFill>
                  <a:schemeClr val="tx1"/>
                </a:solidFill>
                <a:cs typeface="+mj-cs"/>
              </a:rPr>
            </a:br>
            <a:r>
              <a:rPr lang="th-TH" b="1" dirty="0" smtClean="0">
                <a:solidFill>
                  <a:schemeClr val="tx1"/>
                </a:solidFill>
                <a:cs typeface="+mj-cs"/>
              </a:rPr>
              <a:t>                           โรงพยาบาล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ชุมชน                                         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                                      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          </a:t>
            </a:r>
            <a:br>
              <a:rPr lang="en-US" b="1" dirty="0" smtClean="0">
                <a:solidFill>
                  <a:schemeClr val="tx1"/>
                </a:solidFill>
                <a:cs typeface="+mj-cs"/>
              </a:rPr>
            </a:br>
            <a:r>
              <a:rPr lang="en-US" b="1" dirty="0" smtClean="0">
                <a:solidFill>
                  <a:schemeClr val="tx1"/>
                </a:solidFill>
                <a:cs typeface="+mj-cs"/>
              </a:rPr>
              <a:t>         Risk 3 :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สี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แดง  หญิงตั้งครรภ์ที่มีความเสี่ยงสูง ต้องส่งดูแลต่อ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ที่</a:t>
            </a:r>
            <a:br>
              <a:rPr lang="th-TH" b="1" dirty="0" smtClean="0">
                <a:solidFill>
                  <a:schemeClr val="tx1"/>
                </a:solidFill>
                <a:cs typeface="+mj-cs"/>
              </a:rPr>
            </a:br>
            <a:r>
              <a:rPr lang="th-TH" b="1" dirty="0" smtClean="0">
                <a:solidFill>
                  <a:schemeClr val="tx1"/>
                </a:solidFill>
                <a:cs typeface="+mj-cs"/>
              </a:rPr>
              <a:t>                          โรงพยาบาล</a:t>
            </a:r>
            <a:r>
              <a:rPr lang="th-TH" b="1" dirty="0">
                <a:solidFill>
                  <a:schemeClr val="tx1"/>
                </a:solidFill>
                <a:cs typeface="+mj-cs"/>
              </a:rPr>
              <a:t>ทั่วไป/ รพ.ที่มีแพทย์เฉพาะทาง</a:t>
            </a:r>
            <a:endParaRPr lang="en-US" b="1" dirty="0">
              <a:solidFill>
                <a:schemeClr val="tx1"/>
              </a:solidFill>
              <a:cs typeface="+mj-cs"/>
            </a:endParaRPr>
          </a:p>
          <a:p>
            <a:endParaRPr lang="th-TH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36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03187"/>
              </p:ext>
            </p:extLst>
          </p:nvPr>
        </p:nvGraphicFramePr>
        <p:xfrm>
          <a:off x="179512" y="116632"/>
          <a:ext cx="8640960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2592288"/>
                <a:gridCol w="2232248"/>
              </a:tblGrid>
              <a:tr h="10413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Risk 1: 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เหลือง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(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ความเสี่ยงน้อย)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Risk 2: 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ส้ม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(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ความเสี่ยงปานกลาง)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Risk 3: 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แดง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(</a:t>
                      </a:r>
                      <a:r>
                        <a:rPr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ความเสี่ยงรุนแรง)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551138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อายุ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&lt; 17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ปี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                     2.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อายุ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≥ 35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ปี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                    3. BMI &lt; 18.5 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กก.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ตรม.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4.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เลือดออกทางช่องคลอด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5.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เคยมีทารกตายในครรภ์ หรือเสียชีวิตแรกเกิด                        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เดือนแรก)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        6.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เคยคลอดบุตรน้ำหนัก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&lt; 2,500 gm                                              7.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เคยคลอดบุตรน้ำหนัก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&gt; 4,000 gm                                  8.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เคยเข้ารับการรักษาเพราะความดันโลหิตสูงระหว่างตั้งครรภ์ หรือครรภ์เป็นพิษ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     9.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เคยผ่าตัดคลอดบุตร หรือเคยผ่าตัดอวัยวะภายในระบบ สืบพันธุ์ เช่น เนื้องอกมดลูก รังไข่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             10.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ติด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ยาเสพติด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ติดสุรา ติดบุหรี่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   11.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ค่าความเข้มข้นของเลือด น้อยกว่า  33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%</a:t>
                      </a:r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1.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โรคทางอายุรก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รรม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เช่น โลหิตจาง (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ธาลัส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ซีเมีย มีภาวะ ซีดมากต้องให้เลือด)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,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ไทรอยด์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, SLE,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ติดเชื้อ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HIV                                                            2.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โรคเบาหวาน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DM/ GDM )  uncontrolled /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ฉีด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insulin                                3.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ความดันโลหิต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Diastolic ≥ 90 mmHg                                                          4.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มีก้อนในอุ้งเชิงกราน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5.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เคยแท้ง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≥ 3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ครั้งติดต่อกัน ในช่วง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ไตรมาส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ที่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2                                              6.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เคยผ่าตัดปากมดลูก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7.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มีประวัติคลอดก่อนกำหนด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8. Rh negative</a:t>
                      </a:r>
                    </a:p>
                    <a:p>
                      <a:r>
                        <a:rPr lang="en-US" sz="20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9.</a:t>
                      </a:r>
                      <a:r>
                        <a:rPr lang="th-TH" sz="20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ครรภ์แฝด</a:t>
                      </a:r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1.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โรคหัวใจ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2.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โรคไต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                                             </a:t>
                      </a:r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1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131840" y="2276872"/>
            <a:ext cx="38164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ขอบคุณค่ะ</a:t>
            </a:r>
            <a:endParaRPr lang="th-TH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8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</TotalTime>
  <Words>286</Words>
  <Application>Microsoft Office PowerPoint</Application>
  <PresentationFormat>นำเสนอทางหน้าจอ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จุดที่สุด</vt:lpstr>
      <vt:lpstr>   คลินิกพิเศษ</vt:lpstr>
      <vt:lpstr>         การประเมินภาวะเสี่ยงของหญิงตั้งครรภ์                                                       แบ่งออกเป็น  3 ระดับ</vt:lpstr>
      <vt:lpstr>งานนำเสนอ PowerPoint</vt:lpstr>
      <vt:lpstr>งานนำเสนอ PowerPoint</vt:lpstr>
    </vt:vector>
  </TitlesOfParts>
  <Company>Thatakiab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ADMIN_TTK</dc:creator>
  <cp:lastModifiedBy>Nurse_Master</cp:lastModifiedBy>
  <cp:revision>10</cp:revision>
  <dcterms:created xsi:type="dcterms:W3CDTF">2019-06-17T06:22:30Z</dcterms:created>
  <dcterms:modified xsi:type="dcterms:W3CDTF">2019-08-05T06:50:32Z</dcterms:modified>
</cp:coreProperties>
</file>