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7" r:id="rId4"/>
    <p:sldId id="269" r:id="rId5"/>
    <p:sldId id="272" r:id="rId6"/>
    <p:sldId id="277" r:id="rId7"/>
    <p:sldId id="274" r:id="rId8"/>
    <p:sldId id="275" r:id="rId9"/>
    <p:sldId id="270" r:id="rId10"/>
    <p:sldId id="278" r:id="rId11"/>
    <p:sldId id="276" r:id="rId12"/>
    <p:sldId id="273" r:id="rId1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646187-11E2-4CD9-BD00-267E103BFE82}" type="datetimeFigureOut">
              <a:rPr lang="th-TH" smtClean="0"/>
              <a:t>05/08/62</a:t>
            </a:fld>
            <a:endParaRPr lang="th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7FCCFB-869F-423E-9548-3FBB18058CF8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th-TH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6187-11E2-4CD9-BD00-267E103BFE82}" type="datetimeFigureOut">
              <a:rPr lang="th-TH" smtClean="0"/>
              <a:t>05/08/62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CCFB-869F-423E-9548-3FBB18058CF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6187-11E2-4CD9-BD00-267E103BFE82}" type="datetimeFigureOut">
              <a:rPr lang="th-TH" smtClean="0"/>
              <a:t>05/08/62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27FCCFB-869F-423E-9548-3FBB18058CF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6187-11E2-4CD9-BD00-267E103BFE82}" type="datetimeFigureOut">
              <a:rPr lang="th-TH" smtClean="0"/>
              <a:t>05/08/62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CCFB-869F-423E-9548-3FBB18058CF8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646187-11E2-4CD9-BD00-267E103BFE82}" type="datetimeFigureOut">
              <a:rPr lang="th-TH" smtClean="0"/>
              <a:t>05/08/62</a:t>
            </a:fld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27FCCFB-869F-423E-9548-3FBB18058CF8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6187-11E2-4CD9-BD00-267E103BFE82}" type="datetimeFigureOut">
              <a:rPr lang="th-TH" smtClean="0"/>
              <a:t>05/08/62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CCFB-869F-423E-9548-3FBB18058CF8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6187-11E2-4CD9-BD00-267E103BFE82}" type="datetimeFigureOut">
              <a:rPr lang="th-TH" smtClean="0"/>
              <a:t>05/08/62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CCFB-869F-423E-9548-3FBB18058CF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6187-11E2-4CD9-BD00-267E103BFE82}" type="datetimeFigureOut">
              <a:rPr lang="th-TH" smtClean="0"/>
              <a:t>05/08/62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CCFB-869F-423E-9548-3FBB18058CF8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6187-11E2-4CD9-BD00-267E103BFE82}" type="datetimeFigureOut">
              <a:rPr lang="th-TH" smtClean="0"/>
              <a:t>05/08/62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CCFB-869F-423E-9548-3FBB18058CF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6187-11E2-4CD9-BD00-267E103BFE82}" type="datetimeFigureOut">
              <a:rPr lang="th-TH" smtClean="0"/>
              <a:t>05/08/62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7FCCFB-869F-423E-9548-3FBB18058CF8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6187-11E2-4CD9-BD00-267E103BFE82}" type="datetimeFigureOut">
              <a:rPr lang="th-TH" smtClean="0"/>
              <a:t>05/08/62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CCFB-869F-423E-9548-3FBB18058CF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A646187-11E2-4CD9-BD00-267E103BFE82}" type="datetimeFigureOut">
              <a:rPr lang="th-TH" smtClean="0"/>
              <a:t>05/08/62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27FCCFB-869F-423E-9548-3FBB18058CF8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dc.moph.go.th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ainihnic.org/influenza/files/WHO%E0%B8%9B%E0%B8%A3%E0%B8%B0%E0%B8%81%E0%B8%B2%E0%B8%A8%E0%B8%A7%E0%B8%B1%E0%B8%84%E0%B8%8B%E0%B8%B5%E0%B8%99%E0%B8%8B%E0%B8%B5%E0%B8%81%E0%B9%82%E0%B8%A5%E0%B8%81%E0%B9%83%E0%B8%95%E0%B9%89%202562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source=images&amp;cd=&amp;cad=rja&amp;uact=8&amp;ved=2ahUKEwiZ5IiIvoTjAhVt6nMBHem-CJ4QjB16BAgBEAM&amp;url=https://www.paediatrician.co.za/content/Images/Vaccination_Chart_2018.pdf&amp;psig=AOvVaw3t7v66NlbeAtx8vrdPWX3b&amp;ust=1561546861376858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www.indiamart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dc.moph.go.th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dc.moph.go.th/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www.google.com/url?sa=i&amp;source=images&amp;cd=&amp;cad=rja&amp;uact=8&amp;ved=2ahUKEwiF9r_DvoTjAhVSmuYKHRc0DrMQjB16BAgBEAQ&amp;url=http://influvac.co.uk/&amp;psig=AOvVaw2QYehZVgyhFz6r4i3BskyR&amp;ust=156154709316449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diamart.com/" TargetMode="External"/><Relationship Id="rId5" Type="http://schemas.openxmlformats.org/officeDocument/2006/relationships/hyperlink" Target="https://ddc.moph.go.th/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404664"/>
            <a:ext cx="6324600" cy="1828800"/>
          </a:xfrm>
        </p:spPr>
        <p:txBody>
          <a:bodyPr/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น้ำมันพืช ใช้ทอดอาหาร  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ปลอดภัย 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จริงหรือ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?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93096"/>
            <a:ext cx="174766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5"/>
          <a:stretch/>
        </p:blipFill>
        <p:spPr bwMode="auto">
          <a:xfrm>
            <a:off x="179511" y="2703946"/>
            <a:ext cx="6647651" cy="353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www.sp.ac.th/wp-content/uploads/2018/02/Picture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18932" y="2343544"/>
            <a:ext cx="223837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28"/>
          <a:stretch/>
        </p:blipFill>
        <p:spPr bwMode="auto">
          <a:xfrm>
            <a:off x="0" y="31769"/>
            <a:ext cx="9144000" cy="2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9043" y="6237312"/>
            <a:ext cx="245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 smtClean="0">
                <a:solidFill>
                  <a:schemeClr val="bg1"/>
                </a:solidFill>
              </a:rPr>
              <a:t>ภาพจาก </a:t>
            </a:r>
            <a:r>
              <a:rPr lang="en-US" sz="1800" dirty="0" smtClean="0">
                <a:solidFill>
                  <a:schemeClr val="bg1"/>
                </a:solidFill>
              </a:rPr>
              <a:t>www.google.com</a:t>
            </a:r>
            <a:endParaRPr lang="th-TH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Influenza vaccine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3528" y="2204864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         สาย</a:t>
            </a:r>
            <a:r>
              <a:rPr lang="th-TH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พันธุ์ไข้หวัดใหญ่ที่แยกได้ในประเทศไทยได้ระหว่างเดือนมกราคม-มีนาคม 2562 โดยพบเชื้อไข้หวัดใหญ่ </a:t>
            </a:r>
            <a:r>
              <a:rPr lang="en-US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A(H1N1) </a:t>
            </a:r>
            <a:r>
              <a:rPr lang="th-TH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พบเป็น </a:t>
            </a:r>
            <a:r>
              <a:rPr lang="en-US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A Michigan (H1N1) </a:t>
            </a:r>
            <a:r>
              <a:rPr lang="th-TH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ร้อยละ 100 , </a:t>
            </a:r>
            <a:r>
              <a:rPr lang="en-US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A(H3N2) </a:t>
            </a:r>
            <a:r>
              <a:rPr lang="th-TH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พบเป็น </a:t>
            </a:r>
            <a:r>
              <a:rPr lang="en-US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A Switzerland </a:t>
            </a:r>
            <a:r>
              <a:rPr lang="th-TH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ร้อยละ 35.00 และ </a:t>
            </a:r>
            <a:r>
              <a:rPr lang="en-US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A Singapore </a:t>
            </a:r>
            <a:r>
              <a:rPr lang="th-TH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ร้อยละ 65.00 </a:t>
            </a:r>
            <a:endParaRPr lang="th-TH" b="1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algn="thaiDist"/>
            <a:r>
              <a:rPr lang="th-TH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b="1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         ส่วน</a:t>
            </a:r>
            <a:r>
              <a:rPr lang="th-TH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เชื้อ </a:t>
            </a:r>
            <a:r>
              <a:rPr lang="en-US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B </a:t>
            </a:r>
            <a:r>
              <a:rPr lang="th-TH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ในปีนี้มีความหลากหลายสายพันธุ์มากกว่าหลายปีที่ผ่านมาคือพบ </a:t>
            </a:r>
            <a:r>
              <a:rPr lang="en-US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B Victoria lineage </a:t>
            </a:r>
            <a:r>
              <a:rPr lang="th-TH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ร้อยละ 99.00 ที่เหลือเป็น </a:t>
            </a:r>
            <a:r>
              <a:rPr lang="en-US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B Phuket (Yamagata lineage) </a:t>
            </a:r>
            <a:r>
              <a:rPr lang="th-TH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ร้อยละ 1.00 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3528" y="566124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1800" dirty="0" smtClean="0">
                <a:solidFill>
                  <a:schemeClr val="accent1">
                    <a:lumMod val="75000"/>
                  </a:schemeClr>
                </a:solidFill>
              </a:rPr>
              <a:t>เอกสารอ้างอิง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https://ddc.moph.go.th/th/site/newsview/view/6288</a:t>
            </a:r>
            <a:endParaRPr lang="th-TH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sym typeface="Wingdings"/>
              </a:rPr>
              <a:t></a:t>
            </a: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        Influenza vaccine</a:t>
            </a:r>
            <a:endParaRPr lang="th-TH" dirty="0"/>
          </a:p>
        </p:txBody>
      </p:sp>
      <p:pic>
        <p:nvPicPr>
          <p:cNvPr id="8194" name="Picture 2" descr="Image result for IM admini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44" y="1772816"/>
            <a:ext cx="439309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1988840"/>
            <a:ext cx="4140877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þ"/>
            </a:pPr>
            <a:r>
              <a:rPr lang="en-US" b="1" dirty="0" smtClean="0">
                <a:latin typeface="TH K2D July8" panose="02000506000000020004" pitchFamily="2" charset="-34"/>
                <a:cs typeface="TH K2D July8" panose="02000506000000020004" pitchFamily="2" charset="-34"/>
                <a:sym typeface="Wingdings"/>
              </a:rPr>
              <a:t>IM May-June</a:t>
            </a:r>
            <a:endParaRPr lang="th-TH" b="1" dirty="0" smtClean="0">
              <a:latin typeface="TH K2D July8" panose="02000506000000020004" pitchFamily="2" charset="-34"/>
              <a:cs typeface="TH K2D July8" panose="02000506000000020004" pitchFamily="2" charset="-34"/>
              <a:sym typeface="Wingdings"/>
            </a:endParaRPr>
          </a:p>
          <a:p>
            <a:pPr marL="457200" indent="-457200">
              <a:buFont typeface="Wingdings" pitchFamily="2" charset="2"/>
              <a:buChar char="þ"/>
            </a:pPr>
            <a:r>
              <a:rPr lang="th-TH" b="1" dirty="0" smtClean="0">
                <a:latin typeface="TH K2D July8" panose="02000506000000020004" pitchFamily="2" charset="-34"/>
                <a:cs typeface="TH K2D July8" panose="02000506000000020004" pitchFamily="2" charset="-34"/>
                <a:sym typeface="Wingdings"/>
              </a:rPr>
              <a:t>เขย่าก่อนใช้</a:t>
            </a:r>
          </a:p>
          <a:p>
            <a:pPr marL="457200" indent="-457200">
              <a:buFont typeface="Wingdings" pitchFamily="2" charset="2"/>
              <a:buChar char="þ"/>
            </a:pPr>
            <a:r>
              <a:rPr lang="th-TH" b="1" dirty="0" smtClean="0">
                <a:latin typeface="TH K2D July8" panose="02000506000000020004" pitchFamily="2" charset="-34"/>
                <a:cs typeface="TH K2D July8" panose="02000506000000020004" pitchFamily="2" charset="-34"/>
                <a:sym typeface="Wingdings"/>
              </a:rPr>
              <a:t>เก็บในตู้เย็น 2-8 องศาเซลเซียส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9050" y="4179299"/>
            <a:ext cx="2985113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þ"/>
            </a:pPr>
            <a:r>
              <a:rPr lang="en-US" b="1" dirty="0" err="1" smtClean="0">
                <a:latin typeface="TH K2D July8" panose="02000506000000020004" pitchFamily="2" charset="-34"/>
                <a:cs typeface="TH K2D July8" panose="02000506000000020004" pitchFamily="2" charset="-34"/>
                <a:sym typeface="Wingdings"/>
              </a:rPr>
              <a:t>Preg</a:t>
            </a:r>
            <a:r>
              <a:rPr lang="en-US" b="1" dirty="0" smtClean="0">
                <a:latin typeface="TH K2D July8" panose="02000506000000020004" pitchFamily="2" charset="-34"/>
                <a:cs typeface="TH K2D July8" panose="02000506000000020004" pitchFamily="2" charset="-34"/>
                <a:sym typeface="Wingdings"/>
              </a:rPr>
              <a:t>. And lactation</a:t>
            </a:r>
            <a:endParaRPr lang="th-TH" b="1" dirty="0" smtClean="0">
              <a:latin typeface="TH K2D July8" panose="02000506000000020004" pitchFamily="2" charset="-34"/>
              <a:cs typeface="TH K2D July8" panose="02000506000000020004" pitchFamily="2" charset="-34"/>
              <a:sym typeface="Wingding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2448" y="5227791"/>
            <a:ext cx="3017173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þ"/>
            </a:pPr>
            <a:r>
              <a:rPr lang="en-US" b="1" dirty="0" smtClean="0">
                <a:latin typeface="TH K2D July8" panose="02000506000000020004" pitchFamily="2" charset="-34"/>
                <a:cs typeface="TH K2D July8" panose="02000506000000020004" pitchFamily="2" charset="-34"/>
                <a:sym typeface="Wingdings"/>
              </a:rPr>
              <a:t>2-3 week after IM </a:t>
            </a:r>
          </a:p>
          <a:p>
            <a:pPr marL="457200" indent="-457200">
              <a:buFont typeface="Wingdings" pitchFamily="2" charset="2"/>
              <a:buChar char="þ"/>
            </a:pPr>
            <a:r>
              <a:rPr lang="en-US" b="1" dirty="0" smtClean="0">
                <a:latin typeface="TH K2D July8" panose="02000506000000020004" pitchFamily="2" charset="-34"/>
                <a:cs typeface="TH K2D July8" panose="02000506000000020004" pitchFamily="2" charset="-34"/>
                <a:sym typeface="Wingdings"/>
              </a:rPr>
              <a:t>6 </a:t>
            </a:r>
            <a:r>
              <a:rPr lang="en-US" b="1" dirty="0" err="1" smtClean="0">
                <a:latin typeface="TH K2D July8" panose="02000506000000020004" pitchFamily="2" charset="-34"/>
                <a:cs typeface="TH K2D July8" panose="02000506000000020004" pitchFamily="2" charset="-34"/>
                <a:sym typeface="Wingdings"/>
              </a:rPr>
              <a:t>mo</a:t>
            </a:r>
            <a:r>
              <a:rPr lang="en-US" b="1" dirty="0" smtClean="0">
                <a:latin typeface="TH K2D July8" panose="02000506000000020004" pitchFamily="2" charset="-34"/>
                <a:cs typeface="TH K2D July8" panose="02000506000000020004" pitchFamily="2" charset="-34"/>
                <a:sym typeface="Wingdings"/>
              </a:rPr>
              <a:t> -1 </a:t>
            </a:r>
            <a:r>
              <a:rPr lang="en-US" b="1" dirty="0" err="1" smtClean="0">
                <a:latin typeface="TH K2D July8" panose="02000506000000020004" pitchFamily="2" charset="-34"/>
                <a:cs typeface="TH K2D July8" panose="02000506000000020004" pitchFamily="2" charset="-34"/>
                <a:sym typeface="Wingdings"/>
              </a:rPr>
              <a:t>yr</a:t>
            </a:r>
            <a:endParaRPr lang="th-TH" b="1" dirty="0" smtClean="0">
              <a:latin typeface="TH K2D July8" panose="02000506000000020004" pitchFamily="2" charset="-34"/>
              <a:cs typeface="TH K2D July8" panose="02000506000000020004" pitchFamily="2" charset="-34"/>
              <a:sym typeface="Wingding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352577" y="6448558"/>
            <a:ext cx="3791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smtClean="0">
                <a:hlinkClick r:id="rId3"/>
              </a:rPr>
              <a:t>เอกสารอ้างอิง </a:t>
            </a:r>
            <a:r>
              <a:rPr lang="en-US" sz="2000" dirty="0" smtClean="0">
                <a:hlinkClick r:id="rId3"/>
              </a:rPr>
              <a:t>https://ddc.moph.go.th</a:t>
            </a:r>
            <a:endParaRPr lang="th-TH" sz="20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1235" y="656428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400" dirty="0" smtClean="0">
                <a:solidFill>
                  <a:schemeClr val="accent1">
                    <a:lumMod val="75000"/>
                  </a:schemeClr>
                </a:solidFill>
              </a:rPr>
              <a:t>ภาพ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https://en.wikipedia.org/wiki/Injection_(medicine</a:t>
            </a:r>
            <a:r>
              <a:rPr lang="en-US" sz="1400" dirty="0" smtClean="0"/>
              <a:t>)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62220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42" name="Picture 2" descr="http://www.kasemrad.co.th/Chachoengsao/uploads/ckeditor/3295c76acbf4caaed33c36b1b5fc2cb1/images/888(1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0"/>
            <a:ext cx="9144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2" b="60362"/>
          <a:stretch/>
        </p:blipFill>
        <p:spPr bwMode="auto">
          <a:xfrm>
            <a:off x="0" y="-31709"/>
            <a:ext cx="9144000" cy="68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18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07" b="25577"/>
          <a:stretch/>
        </p:blipFill>
        <p:spPr bwMode="auto">
          <a:xfrm>
            <a:off x="-2950" y="-6995"/>
            <a:ext cx="9144000" cy="686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40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1" t="74736" r="1351" b="145"/>
          <a:stretch/>
        </p:blipFill>
        <p:spPr bwMode="auto">
          <a:xfrm>
            <a:off x="-130603" y="0"/>
            <a:ext cx="92422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54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Influenza vaccine</a:t>
            </a:r>
            <a:endParaRPr lang="th-TH" dirty="0"/>
          </a:p>
        </p:txBody>
      </p:sp>
      <p:pic>
        <p:nvPicPr>
          <p:cNvPr id="2050" name="Picture 2" descr="https://ddc.moph.go.th/uploads/ckeditor/c9f0f895fb98ab9159f51fd0297e236d/images/info%202705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99"/>
            <a:ext cx="4572000" cy="68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nfluv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199"/>
            <a:ext cx="386715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vaxigri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5" b="32098"/>
          <a:stretch/>
        </p:blipFill>
        <p:spPr bwMode="auto">
          <a:xfrm>
            <a:off x="4979356" y="4581128"/>
            <a:ext cx="3628502" cy="11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vaxigr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92" y="5949280"/>
            <a:ext cx="2581275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influva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71" y="3068960"/>
            <a:ext cx="2520280" cy="51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à¸§à¸±à¸à¸à¸µà¸à¹à¸à¹à¸«à¸§à¸±à¸à¹à¸«à¸à¹ 25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471" y="29198"/>
            <a:ext cx="4814529" cy="70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7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WHO</a:t>
            </a:r>
            <a:endParaRPr lang="th-TH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7" t="41953" r="28297" b="11318"/>
          <a:stretch/>
        </p:blipFill>
        <p:spPr bwMode="auto">
          <a:xfrm>
            <a:off x="323528" y="1700808"/>
            <a:ext cx="8640960" cy="515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4355976" y="6505599"/>
            <a:ext cx="9361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 smtClean="0">
                <a:hlinkClick r:id="rId3"/>
              </a:rPr>
              <a:t>เอกสารอ้างอิง </a:t>
            </a:r>
            <a:r>
              <a:rPr lang="en-US" sz="1400" dirty="0" smtClean="0">
                <a:hlinkClick r:id="rId3"/>
              </a:rPr>
              <a:t>http://www.thainihnic.org/influenza/files/WHO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895428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Influenza vaccine</a:t>
            </a:r>
            <a:endParaRPr lang="th-TH" dirty="0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74" y="1911068"/>
            <a:ext cx="4143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3" y="3571495"/>
            <a:ext cx="8297002" cy="28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1360754" y="3028022"/>
            <a:ext cx="2807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 </a:t>
            </a:r>
            <a:r>
              <a:rPr lang="en-US" dirty="0" smtClean="0">
                <a:solidFill>
                  <a:srgbClr val="FF0000"/>
                </a:solidFill>
              </a:rPr>
              <a:t>Egg /neomycin</a:t>
            </a:r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11" name="Picture 6" descr="Image result for vaxigri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5" b="32098"/>
          <a:stretch/>
        </p:blipFill>
        <p:spPr bwMode="auto">
          <a:xfrm>
            <a:off x="426067" y="1661776"/>
            <a:ext cx="3628502" cy="11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vaxigr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89" y="620688"/>
            <a:ext cx="3512721" cy="60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847138" y="6434532"/>
            <a:ext cx="3791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smtClean="0">
                <a:hlinkClick r:id="rId6"/>
              </a:rPr>
              <a:t>เอกสารอ้างอิง </a:t>
            </a:r>
            <a:r>
              <a:rPr lang="en-US" sz="2000" dirty="0" smtClean="0">
                <a:hlinkClick r:id="rId6"/>
              </a:rPr>
              <a:t>https://ddc.moph.go.th</a:t>
            </a:r>
            <a:endParaRPr lang="th-TH" sz="20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15616" y="2780928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ภาพ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+mj-cs"/>
                <a:hlinkClick r:id="rId7"/>
              </a:rPr>
              <a:t>https://www.indiamart.com</a:t>
            </a:r>
            <a:endParaRPr lang="th-TH" sz="1400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260914" y="1223425"/>
            <a:ext cx="2333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u="sng" dirty="0" smtClean="0">
                <a:hlinkClick r:id="rId8"/>
              </a:rPr>
              <a:t>ภาพ  </a:t>
            </a:r>
            <a:r>
              <a:rPr lang="en-US" sz="1400" u="sng" dirty="0" smtClean="0">
                <a:hlinkClick r:id="rId8"/>
              </a:rPr>
              <a:t>www.paediatrician.co.za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22976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Influenza vaccine</a:t>
            </a:r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12" y="1772816"/>
            <a:ext cx="8496944" cy="268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2" t="34797" r="24213" b="39104"/>
          <a:stretch/>
        </p:blipFill>
        <p:spPr bwMode="auto">
          <a:xfrm>
            <a:off x="289906" y="4653136"/>
            <a:ext cx="8483650" cy="190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Image result for vaxigr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89" y="620688"/>
            <a:ext cx="3512721" cy="60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5352577" y="6448558"/>
            <a:ext cx="3791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smtClean="0">
                <a:hlinkClick r:id="rId5"/>
              </a:rPr>
              <a:t>เอกสารอ้างอิง </a:t>
            </a:r>
            <a:r>
              <a:rPr lang="en-US" sz="2000" dirty="0" smtClean="0">
                <a:hlinkClick r:id="rId5"/>
              </a:rPr>
              <a:t>https://ddc.moph.go.th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5631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Influenza vaccine</a:t>
            </a:r>
            <a:endParaRPr lang="th-TH" dirty="0"/>
          </a:p>
        </p:txBody>
      </p:sp>
      <p:pic>
        <p:nvPicPr>
          <p:cNvPr id="15" name="Picture 4" descr="Image result for influv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603448"/>
            <a:ext cx="42769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Image result for influv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5" y="476672"/>
            <a:ext cx="3433445" cy="70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2564516" y="2966499"/>
            <a:ext cx="3054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/>
              </a:rPr>
              <a:t> </a:t>
            </a:r>
            <a:r>
              <a:rPr lang="en-US" dirty="0" smtClean="0">
                <a:solidFill>
                  <a:srgbClr val="FF0000"/>
                </a:solidFill>
              </a:rPr>
              <a:t>Egg /gentamicin</a:t>
            </a:r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18" name="Picture 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2" t="41047" r="24594" b="21791"/>
          <a:stretch/>
        </p:blipFill>
        <p:spPr bwMode="auto">
          <a:xfrm>
            <a:off x="220030" y="3717032"/>
            <a:ext cx="8689246" cy="271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5352577" y="6448558"/>
            <a:ext cx="3791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smtClean="0">
                <a:hlinkClick r:id="rId5"/>
              </a:rPr>
              <a:t>เอกสารอ้างอิง </a:t>
            </a:r>
            <a:r>
              <a:rPr lang="en-US" sz="2000" dirty="0" smtClean="0">
                <a:hlinkClick r:id="rId5"/>
              </a:rPr>
              <a:t>https://ddc.moph.go.th</a:t>
            </a:r>
            <a:endParaRPr lang="th-TH" sz="20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584147" y="2684093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ภาพ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+mj-cs"/>
                <a:hlinkClick r:id="rId6"/>
              </a:rPr>
              <a:t>https://www.indiamart.com</a:t>
            </a:r>
            <a:endParaRPr lang="th-TH" sz="1400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19042" y="1183251"/>
            <a:ext cx="16797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u="sng" dirty="0" smtClean="0">
                <a:hlinkClick r:id="rId7"/>
              </a:rPr>
              <a:t>ภาพ </a:t>
            </a:r>
            <a:r>
              <a:rPr lang="en-US" sz="1600" u="sng" dirty="0" smtClean="0">
                <a:hlinkClick r:id="rId7"/>
              </a:rPr>
              <a:t>influvac.co.uk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0699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ส้นตาราง">
  <a:themeElements>
    <a:clrScheme name="เส้นตาราง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เส้นตาราง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เส้นตาราง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140</TotalTime>
  <Words>187</Words>
  <Application>Microsoft Office PowerPoint</Application>
  <PresentationFormat>นำเสนอทางหน้าจอ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3" baseType="lpstr">
      <vt:lpstr>เส้นตาราง</vt:lpstr>
      <vt:lpstr>น้ำมันพืช ใช้ทอดอาหาร   ปลอดภัย จริงหรือ?</vt:lpstr>
      <vt:lpstr>งานนำเสนอ PowerPoint</vt:lpstr>
      <vt:lpstr>งานนำเสนอ PowerPoint</vt:lpstr>
      <vt:lpstr>งานนำเสนอ PowerPoint</vt:lpstr>
      <vt:lpstr>Influenza vaccine</vt:lpstr>
      <vt:lpstr>WHO</vt:lpstr>
      <vt:lpstr>Influenza vaccine</vt:lpstr>
      <vt:lpstr>Influenza vaccine</vt:lpstr>
      <vt:lpstr>Influenza vaccine</vt:lpstr>
      <vt:lpstr>Influenza vaccine</vt:lpstr>
      <vt:lpstr>        Influenza vaccine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น้ำมันพืช ใช้ทอดอาหาร   ปลอดภัย จริงหรือ?</dc:title>
  <dc:creator>User</dc:creator>
  <cp:lastModifiedBy>Nurse_Master</cp:lastModifiedBy>
  <cp:revision>19</cp:revision>
  <dcterms:created xsi:type="dcterms:W3CDTF">2019-06-12T16:35:47Z</dcterms:created>
  <dcterms:modified xsi:type="dcterms:W3CDTF">2019-08-05T01:31:19Z</dcterms:modified>
</cp:coreProperties>
</file>