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7" r:id="rId1"/>
  </p:sldMasterIdLst>
  <p:handoutMasterIdLst>
    <p:handoutMasterId r:id="rId10"/>
  </p:handoutMasterIdLst>
  <p:sldIdLst>
    <p:sldId id="256" r:id="rId2"/>
    <p:sldId id="257" r:id="rId3"/>
    <p:sldId id="259" r:id="rId4"/>
    <p:sldId id="260" r:id="rId5"/>
    <p:sldId id="262" r:id="rId6"/>
    <p:sldId id="263" r:id="rId7"/>
    <p:sldId id="269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9966"/>
    <a:srgbClr val="99FFCC"/>
    <a:srgbClr val="AD4E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ADC5B-FA3B-4BE7-BBD2-FA1CC61FD753}" type="datetimeFigureOut">
              <a:rPr lang="th-TH" smtClean="0"/>
              <a:t>24/06/62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0CAB8-4191-43C0-9D03-BE2CC5D395A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5077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แทนวันที่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3074F12-AA26-4AC8-9962-C36BB8F32554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17" name="ตัวแทนท้ายกระดา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สี่เหลี่ยมผืนผ้า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สี่เหลี่ยมผืนผ้า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ตัวเชื่อมต่อตรง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ตัวเชื่อมต่อตรง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สี่เหลี่ยมผืนผ้า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วงรี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วงรี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วงรี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ตัวแทนหมายเลขภาพนิ่ง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ตัวแทนเนื้อหา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074F12-AA26-4AC8-9962-C36BB8F32554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3074F12-AA26-4AC8-9962-C36BB8F32554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สี่เหลี่ยมผืนผ้า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ตัวเชื่อมต่อตรง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ตัวเชื่อมต่อตรง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วงรี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วงรี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วงรี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ตัวเชื่อมต่อตรง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ตัวแทนเนื้อหา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แทนเนื้อหา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2" name="ตัวแทนข้อความ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แทนข้อความ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6" name="ตัวแทนวันที่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74F12-AA26-4AC8-9962-C36BB8F32554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ตัวแทนเนื้อหา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แทนวันที่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074F12-AA26-4AC8-9962-C36BB8F32554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22" name="ตัวแทนหมายเลขภาพนิ่ง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ตัวแทนท้ายกระดา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วงรี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ตัวเชื่อมต่อตรง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ตัวแทนวันที่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74F12-AA26-4AC8-9962-C36BB8F32554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18" name="ตัวแทนหมายเลขภาพนิ่ง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ตัวแทนท้ายกระดา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ตัวแทนชื่อเรื่อง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แทนวันที่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วงรี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ตัวแทน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8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6" y="374900"/>
            <a:ext cx="8551479" cy="30541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7200" b="1" spc="5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H Fah kwang" pitchFamily="2" charset="-34"/>
                <a:cs typeface="TH Fah kwang" pitchFamily="2" charset="-34"/>
              </a:rPr>
              <a:t>ระเบียนการตรวจรับพัสดุ</a:t>
            </a:r>
            <a:endParaRPr lang="en-US" sz="7200" b="1" spc="50" dirty="0">
              <a:ln w="11430"/>
              <a:solidFill>
                <a:schemeClr val="bg2">
                  <a:lumMod val="10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H Fah kwang" pitchFamily="2" charset="-34"/>
              <a:cs typeface="TH Fah kwang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91623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th-TH" sz="4800" b="1" dirty="0" smtClean="0"/>
              <a:t>1.การตรวจรับพัสดุ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9319" y="1596539"/>
            <a:ext cx="7620305" cy="488656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th-TH" sz="3200" b="1" dirty="0" smtClean="0"/>
              <a:t>ตาม</a:t>
            </a:r>
            <a:r>
              <a:rPr lang="th-TH" sz="3200" b="1" dirty="0"/>
              <a:t>พระราชบัญญัติการจัดซื้อ</a:t>
            </a:r>
            <a:r>
              <a:rPr lang="en-US" sz="3200" b="1" dirty="0"/>
              <a:t>/</a:t>
            </a:r>
            <a:r>
              <a:rPr lang="th-TH" sz="3200" b="1" dirty="0"/>
              <a:t>จัดจ้างและการบริหารพัสดุภาครัฐ พ.ศ.</a:t>
            </a:r>
            <a:r>
              <a:rPr lang="th-TH" sz="3200" b="1" dirty="0" smtClean="0"/>
              <a:t>2560 </a:t>
            </a:r>
            <a:r>
              <a:rPr lang="th-TH" sz="3200" b="1" dirty="0"/>
              <a:t>และกฎกระทรวง ข้อ 5 ในกรณีที่การจัดซื้อจัดจ้างมีวงเงินเล็กน้อยไม่เกิน 100</a:t>
            </a:r>
            <a:r>
              <a:rPr lang="en-US" sz="3200" b="1" dirty="0"/>
              <a:t>,</a:t>
            </a:r>
            <a:r>
              <a:rPr lang="th-TH" sz="3200" b="1" dirty="0"/>
              <a:t>000 บาท จะแต่งตั้งบุคคลหนึ่งบุคคลใดเป็นผู้ตรวจตรวจรับ</a:t>
            </a:r>
            <a:r>
              <a:rPr lang="th-TH" sz="3200" b="1" dirty="0" smtClean="0"/>
              <a:t>พัสดุ และวงเงินเกิน </a:t>
            </a:r>
            <a:r>
              <a:rPr lang="th-TH" sz="3200" b="1" dirty="0"/>
              <a:t>100</a:t>
            </a:r>
            <a:r>
              <a:rPr lang="en-US" sz="3200" b="1" dirty="0"/>
              <a:t>,</a:t>
            </a:r>
            <a:r>
              <a:rPr lang="th-TH" sz="3200" b="1" dirty="0"/>
              <a:t>000 บาท จะ</a:t>
            </a:r>
            <a:r>
              <a:rPr lang="th-TH" sz="3200" b="1" dirty="0" smtClean="0"/>
              <a:t>แต่งตั้งคณะกรรมการ</a:t>
            </a:r>
            <a:r>
              <a:rPr lang="th-TH" sz="3200" b="1" dirty="0"/>
              <a:t>ตรวจรับพัสดุ </a:t>
            </a:r>
            <a:r>
              <a:rPr lang="th-TH" sz="3200" b="1" dirty="0" smtClean="0"/>
              <a:t>3 คน</a:t>
            </a:r>
          </a:p>
          <a:p>
            <a:pPr>
              <a:buFontTx/>
              <a:buChar char="-"/>
            </a:pPr>
            <a:r>
              <a:rPr lang="th-TH" sz="3200" b="1" dirty="0"/>
              <a:t>ตรวจรับพัสดุ ณ ที่ทำการของผู้ใช้พัสดุนั้น หรือสถานที่ซึ่งกำหนดไว้ในสัญญา หรือข้อตกลง</a:t>
            </a:r>
          </a:p>
          <a:p>
            <a:pPr>
              <a:buFontTx/>
              <a:buChar char="-"/>
            </a:pPr>
            <a:r>
              <a:rPr lang="th-TH" sz="3200" b="1" dirty="0"/>
              <a:t>ตรวจรับพัสดุ ณ สถานที่อื่นในกรณีที่ไม่มีสัญญาหรือข้อตกลง จะต้องได้รับการอนุมัติจากหัวหน้าส่วนราชการก่อน</a:t>
            </a:r>
          </a:p>
          <a:p>
            <a:pPr>
              <a:buFontTx/>
              <a:buChar char="-"/>
            </a:pPr>
            <a:endParaRPr lang="en-US" sz="3200" b="1" dirty="0" smtClean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84279" y="374900"/>
            <a:ext cx="7016195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4800" b="1" dirty="0" smtClean="0"/>
              <a:t>2.ตรวจนับให้ถูกต้องครบถ้วน</a:t>
            </a:r>
            <a:endParaRPr lang="en-US" sz="4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059785" y="1749245"/>
            <a:ext cx="7177135" cy="76352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th-TH" sz="3600" b="1" dirty="0" smtClean="0"/>
              <a:t>ตรวจรับพัสดุให้ถูกต้องครบถ้วนตามหลักฐานที่ตกลงกันไว้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907080" y="3123590"/>
            <a:ext cx="7024430" cy="1143000"/>
          </a:xfrm>
          <a:prstGeom prst="rect">
            <a:avLst/>
          </a:prstGeom>
          <a:solidFill>
            <a:srgbClr val="92D050"/>
          </a:solidFill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4800" b="1" dirty="0" smtClean="0">
                <a:solidFill>
                  <a:schemeClr val="tx1"/>
                </a:solidFill>
              </a:rPr>
              <a:t>3. ตรวจรับให้เสร็จสิ้นโดยเร็วที่สุด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1059785" y="4803344"/>
            <a:ext cx="7635250" cy="13743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th-TH" sz="3600" b="1" dirty="0" smtClean="0"/>
              <a:t>- โดยปกติให้ตรวจรับพัสดุในวันที่ผู้ขายนำพัสดุมาส่งทันที และให้ดำเนินการให้เสร็จสิ้นไปโดยเร็วที่สุด แต่อย่างช้าไม่เกิน 5 วัน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6615" y="274638"/>
            <a:ext cx="7467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4800" b="1" dirty="0" smtClean="0"/>
              <a:t>4. รับพัสดุไว้</a:t>
            </a:r>
            <a:endParaRPr lang="th-TH" sz="4800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609905" y="1752905"/>
            <a:ext cx="7627015" cy="396667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b="1" dirty="0" smtClean="0"/>
              <a:t>- เมื่อตรวจรับพัสดุถูกต้องครบถ้วนแล้วให้รับพัสดุไว้และถือว่าผู้ขายได้ส่งมอบพัสดุถูกต้องครบถ้วนตั้งแต่วันที่ผู้ขายนำพัสดุนั้นมาส่ง</a:t>
            </a:r>
          </a:p>
          <a:p>
            <a:pPr>
              <a:buFontTx/>
              <a:buChar char="-"/>
            </a:pPr>
            <a:r>
              <a:rPr lang="th-TH" sz="3200" b="1" dirty="0" smtClean="0"/>
              <a:t>หลังจากการตรวจรับเรียบร้อยแล้ว ให้มอบแก่เจ้าหน้าที่พัสดุ</a:t>
            </a:r>
          </a:p>
          <a:p>
            <a:pPr>
              <a:buFontTx/>
              <a:buChar char="-"/>
            </a:pPr>
            <a:r>
              <a:rPr lang="th-TH" sz="3200" b="1" dirty="0" smtClean="0"/>
              <a:t>จัดทำใบตรวจรับโดยลงชื่อไว้เป็นหลักฐานอย่างน้อย 2 ฉบับมอบแก่ผู้ขายหรือผู้รับจ้าง 1 ฉบับ และเจ้าหน้าที่พัสดุ 1 ฉบับ เพื่อดำเนินการเบิกจ่ายเงินตามระเบียบว่าด้วยการเบิกจ่ายเงินจากคลัง และรายงานให้หัวหน้าส่วนราชการทราบ</a:t>
            </a:r>
            <a:endParaRPr lang="th-TH" sz="3200" b="1" dirty="0"/>
          </a:p>
        </p:txBody>
      </p:sp>
    </p:spTree>
    <p:extLst>
      <p:ext uri="{BB962C8B-B14F-4D97-AF65-F5344CB8AC3E}">
        <p14:creationId xmlns:p14="http://schemas.microsoft.com/office/powerpoint/2010/main" val="1090062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64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4800" b="1" dirty="0" smtClean="0"/>
              <a:t>การตรวจรับพัสดุกรณีเป็นปัญหา</a:t>
            </a:r>
            <a:endParaRPr lang="th-TH" sz="4800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448965" y="1600200"/>
            <a:ext cx="7940659" cy="3203145"/>
          </a:xfrm>
          <a:solidFill>
            <a:srgbClr val="99FFCC"/>
          </a:solidFill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th-TH" sz="3200" b="1" dirty="0" smtClean="0"/>
              <a:t>	กรณีผู้ขายหรือผู้รับจ้างส่งมอบพัสดุถูกต้องแต่ไม่ครบจำนวน หรือส่งมอบพัสดุไม่ถูกต้องทั้งหมดแต่ครบจำนวน ถ้าสัญญาหรือข้อตกลงมิได้กำหนดไว้เป็นอย่างอื่น คณะกรรมการตรวจรับพัสดุจะต้องใช้ความระมัดระวังเป็นพิเศษ เพื่อให้ถูกต้องตามระเบียบพัสดุ และต้องแจ้งให้ผู้ขายหรือผู้รับจ้างทราบโดยเร็ว โดยมีขั้นตอนการปฏิบัติดังนี้</a:t>
            </a:r>
          </a:p>
        </p:txBody>
      </p:sp>
    </p:spTree>
    <p:extLst>
      <p:ext uri="{BB962C8B-B14F-4D97-AF65-F5344CB8AC3E}">
        <p14:creationId xmlns:p14="http://schemas.microsoft.com/office/powerpoint/2010/main" val="3217159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457200" y="833016"/>
            <a:ext cx="8229600" cy="5293148"/>
          </a:xfrm>
          <a:solidFill>
            <a:srgbClr val="FF99CC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4000" b="1" dirty="0"/>
              <a:t>1. ตรวจรับไว้เฉพาะจำนวนที่ถูกต้อง</a:t>
            </a:r>
          </a:p>
          <a:p>
            <a:pPr marL="0" indent="0">
              <a:buNone/>
            </a:pPr>
            <a:r>
              <a:rPr lang="th-TH" sz="3200" b="1" dirty="0"/>
              <a:t>	- เมื่อตรวจพัสดุถูกต้องแล้ว ให้รับพัสดุไว้และถือว่าผู้ขายหรือผู้รับจ้างได้ส่งมอบพัสดุถูกต้องครบถ้วนเฉพาะจำนวนที่ถูกต้องตั้งแต่วันที่ผู้ขายหรือผู้รับจ้างนำพัสดุนั้นมาส่ง</a:t>
            </a:r>
          </a:p>
          <a:p>
            <a:pPr marL="0" indent="0">
              <a:buNone/>
            </a:pPr>
            <a:r>
              <a:rPr lang="th-TH" sz="3200" b="1" dirty="0"/>
              <a:t>	- หลังจากการตรวจรับเรียบร้อยแล้ว ให้มอบแก่เจ้าหน้าที่พัสดุ</a:t>
            </a:r>
          </a:p>
          <a:p>
            <a:pPr marL="0" indent="0">
              <a:buNone/>
            </a:pPr>
            <a:r>
              <a:rPr lang="th-TH" sz="3200" b="1" dirty="0"/>
              <a:t>	- จัดทำใบตรวจรับโดยลงชื่อไว้เป็นหลักฐานอย่างน้อยสอง</a:t>
            </a:r>
            <a:r>
              <a:rPr lang="th-TH" sz="3200" b="1" dirty="0" smtClean="0"/>
              <a:t>ฉบับ มอบ</a:t>
            </a:r>
            <a:r>
              <a:rPr lang="th-TH" sz="3200" b="1" dirty="0"/>
              <a:t>แก่ผู้ขายหรือผู้รับจ้าง 1 ฉบับ และเจ้าหน้าที่พัสดุ 1 ฉบับ เพื่อดำเนินการเบิกจ่ายเงินตามระเบียบว่าด้วยการเบิกจ่ายเงินจากคลัง และรายงานให้หัวหน้าส่วนราชการ</a:t>
            </a:r>
            <a:r>
              <a:rPr lang="th-TH" sz="3200" b="1" dirty="0" smtClean="0"/>
              <a:t>ทราบ</a:t>
            </a:r>
            <a:endParaRPr lang="th-TH" sz="3200" b="1" dirty="0"/>
          </a:p>
        </p:txBody>
      </p:sp>
    </p:spTree>
    <p:extLst>
      <p:ext uri="{BB962C8B-B14F-4D97-AF65-F5344CB8AC3E}">
        <p14:creationId xmlns:p14="http://schemas.microsoft.com/office/powerpoint/2010/main" val="3934663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457200" y="833016"/>
            <a:ext cx="8229600" cy="529314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h-TH" sz="4000" b="1" dirty="0" smtClean="0"/>
              <a:t>2. รายงานหัวหน้าส่วนราชการ</a:t>
            </a:r>
          </a:p>
          <a:p>
            <a:pPr marL="0" indent="0">
              <a:buNone/>
            </a:pPr>
            <a:r>
              <a:rPr lang="th-TH" sz="3600" b="1" dirty="0"/>
              <a:t> </a:t>
            </a:r>
            <a:r>
              <a:rPr lang="th-TH" sz="3600" b="1" dirty="0" smtClean="0"/>
              <a:t>   - ให้รีบรายงานหัวหน้าส่วนราชการ โดยรายงานตามลำดับดังนี้</a:t>
            </a:r>
          </a:p>
          <a:p>
            <a:pPr marL="0" indent="0">
              <a:buNone/>
            </a:pPr>
            <a:r>
              <a:rPr lang="th-TH" sz="3600" b="1" dirty="0" smtClean="0"/>
              <a:t>       - เจ้าหน้าที่พัสดุ	   หัวหน้าเจ้าหน้าที่</a:t>
            </a:r>
            <a:r>
              <a:rPr lang="th-TH" sz="3600" b="1" dirty="0"/>
              <a:t>พัสดุ</a:t>
            </a:r>
            <a:r>
              <a:rPr lang="th-TH" sz="3600" b="1" dirty="0" smtClean="0"/>
              <a:t>     ผู้อำนวยการ</a:t>
            </a:r>
          </a:p>
          <a:p>
            <a:pPr marL="0" indent="0">
              <a:buNone/>
            </a:pPr>
            <a:r>
              <a:rPr lang="th-TH" sz="3600" b="1" dirty="0"/>
              <a:t> </a:t>
            </a:r>
            <a:r>
              <a:rPr lang="th-TH" sz="3600" b="1" dirty="0" smtClean="0"/>
              <a:t>         โรงพยาบาล</a:t>
            </a:r>
          </a:p>
          <a:p>
            <a:pPr marL="0" indent="0">
              <a:buNone/>
            </a:pPr>
            <a:endParaRPr lang="th-TH" sz="2000" b="1" dirty="0" smtClean="0"/>
          </a:p>
          <a:p>
            <a:pPr marL="0" indent="0">
              <a:buNone/>
            </a:pPr>
            <a:r>
              <a:rPr lang="th-TH" sz="4000" b="1" dirty="0" smtClean="0"/>
              <a:t>3. แจ้งให้ผู้ขายทราบ</a:t>
            </a:r>
            <a:r>
              <a:rPr lang="th-TH" sz="4000" b="1" dirty="0" smtClean="0">
                <a:solidFill>
                  <a:srgbClr val="FF0000"/>
                </a:solidFill>
              </a:rPr>
              <a:t>ภายใน 3 วันทำการ </a:t>
            </a:r>
          </a:p>
          <a:p>
            <a:pPr marL="0" indent="0">
              <a:buNone/>
            </a:pPr>
            <a:r>
              <a:rPr lang="th-TH" sz="4000" b="1" dirty="0">
                <a:solidFill>
                  <a:srgbClr val="FF0000"/>
                </a:solidFill>
              </a:rPr>
              <a:t> </a:t>
            </a:r>
            <a:r>
              <a:rPr lang="th-TH" sz="4000" b="1" dirty="0" smtClean="0">
                <a:solidFill>
                  <a:srgbClr val="FF0000"/>
                </a:solidFill>
              </a:rPr>
              <a:t>    </a:t>
            </a:r>
            <a:r>
              <a:rPr lang="th-TH" sz="3600" b="1" dirty="0" smtClean="0"/>
              <a:t>นับแต่วันตรวจพบ แต่ทั้งนี้ไม่ตัดสิทธ์ของส่วนราชการที่จะปรับผู้ขายในจำนวนที่ส่งมอบไม่ครบถ้วนหรือไม่ถูกต้องนั้น</a:t>
            </a:r>
            <a:endParaRPr lang="th-TH" sz="3600" b="1" dirty="0"/>
          </a:p>
        </p:txBody>
      </p:sp>
      <p:sp>
        <p:nvSpPr>
          <p:cNvPr id="2" name="ลูกศรขวา 1"/>
          <p:cNvSpPr/>
          <p:nvPr/>
        </p:nvSpPr>
        <p:spPr>
          <a:xfrm>
            <a:off x="3197655" y="2436417"/>
            <a:ext cx="305410" cy="15270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4" name="ลูกศรขวา 3"/>
          <p:cNvSpPr/>
          <p:nvPr/>
        </p:nvSpPr>
        <p:spPr>
          <a:xfrm>
            <a:off x="6099050" y="2436417"/>
            <a:ext cx="305410" cy="15270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29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606245"/>
            <a:ext cx="74676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h-TH" sz="6600" b="1" dirty="0" smtClean="0">
                <a:solidFill>
                  <a:schemeClr val="tx1"/>
                </a:solidFill>
              </a:rPr>
              <a:t>พัสดุเป็นชุดหรือหน่วย</a:t>
            </a:r>
            <a:endParaRPr lang="th-TH" sz="6600" b="1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457200" y="2067463"/>
            <a:ext cx="8085130" cy="349940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th-TH" sz="3200" b="1" dirty="0" smtClean="0"/>
              <a:t>การตรวจรับพัสดุที่ประกอบกันเป็นชุดหรือหน่วย มีขั้นตอนการปฏิบัติดังนี้</a:t>
            </a:r>
          </a:p>
          <a:p>
            <a:pPr marL="971550" lvl="1" indent="-514350">
              <a:buAutoNum type="arabicPeriod"/>
            </a:pPr>
            <a:r>
              <a:rPr lang="th-TH" sz="3200" b="1" dirty="0" smtClean="0"/>
              <a:t>ถ้าขาดหายส่วนประกอบอย่างใดอย่างหนึ่งไปแล้วจะไม่สามารถใช้การได้โดยสมบูรณ์</a:t>
            </a:r>
            <a:r>
              <a:rPr lang="th-TH" sz="3200" b="1" dirty="0" smtClean="0">
                <a:solidFill>
                  <a:srgbClr val="FF0000"/>
                </a:solidFill>
              </a:rPr>
              <a:t>ให้ถือว่าผู้ขายยังมิได้ส่งมอบพัสดุนั้น</a:t>
            </a:r>
          </a:p>
          <a:p>
            <a:pPr marL="971550" lvl="1" indent="-514350">
              <a:buAutoNum type="arabicPeriod"/>
            </a:pPr>
            <a:r>
              <a:rPr lang="th-TH" sz="3200" b="1" dirty="0" smtClean="0"/>
              <a:t>รายงานหัวหน้าส่วนราชการ ตามลำดับ</a:t>
            </a:r>
          </a:p>
          <a:p>
            <a:pPr marL="971550" lvl="1" indent="-514350">
              <a:buAutoNum type="arabicPeriod"/>
            </a:pPr>
            <a:r>
              <a:rPr lang="th-TH" sz="3200" b="1" dirty="0" smtClean="0"/>
              <a:t>แจ้งให้ผู้ขายและผู้นับจ้างทราบภายใน 3 วันทำการนับแต่วันที่ตรวจพบ</a:t>
            </a:r>
          </a:p>
        </p:txBody>
      </p:sp>
    </p:spTree>
    <p:extLst>
      <p:ext uri="{BB962C8B-B14F-4D97-AF65-F5344CB8AC3E}">
        <p14:creationId xmlns:p14="http://schemas.microsoft.com/office/powerpoint/2010/main" val="4022426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ฉลียง">
  <a:themeElements>
    <a:clrScheme name="เฉลียง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เฉลียง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เฉลียง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1605</TotalTime>
  <Words>375</Words>
  <Application>Microsoft Office PowerPoint</Application>
  <PresentationFormat>นำเสนอทางหน้าจอ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8</vt:i4>
      </vt:variant>
    </vt:vector>
  </HeadingPairs>
  <TitlesOfParts>
    <vt:vector size="9" baseType="lpstr">
      <vt:lpstr>เฉลียง</vt:lpstr>
      <vt:lpstr>ระเบียนการตรวจรับพัสดุ</vt:lpstr>
      <vt:lpstr>1.การตรวจรับพัสดุ</vt:lpstr>
      <vt:lpstr>2.ตรวจนับให้ถูกต้องครบถ้วน</vt:lpstr>
      <vt:lpstr>4. รับพัสดุไว้</vt:lpstr>
      <vt:lpstr>การตรวจรับพัสดุกรณีเป็นปัญหา</vt:lpstr>
      <vt:lpstr>งานนำเสนอ PowerPoint</vt:lpstr>
      <vt:lpstr>งานนำเสนอ PowerPoint</vt:lpstr>
      <vt:lpstr>พัสดุเป็นชุดหรือหน่วย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Nures_Master</cp:lastModifiedBy>
  <cp:revision>29</cp:revision>
  <cp:lastPrinted>2019-06-21T09:08:58Z</cp:lastPrinted>
  <dcterms:created xsi:type="dcterms:W3CDTF">2013-08-21T19:17:07Z</dcterms:created>
  <dcterms:modified xsi:type="dcterms:W3CDTF">2019-06-24T03:30:38Z</dcterms:modified>
</cp:coreProperties>
</file>