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6" r:id="rId2"/>
    <p:sldId id="257" r:id="rId3"/>
    <p:sldId id="273" r:id="rId4"/>
    <p:sldId id="274" r:id="rId5"/>
    <p:sldId id="259" r:id="rId6"/>
    <p:sldId id="268" r:id="rId7"/>
    <p:sldId id="272" r:id="rId8"/>
    <p:sldId id="267" r:id="rId9"/>
    <p:sldId id="276" r:id="rId10"/>
    <p:sldId id="262" r:id="rId11"/>
    <p:sldId id="260" r:id="rId12"/>
    <p:sldId id="280" r:id="rId13"/>
    <p:sldId id="277" r:id="rId14"/>
    <p:sldId id="261" r:id="rId15"/>
    <p:sldId id="278" r:id="rId16"/>
    <p:sldId id="263" r:id="rId17"/>
    <p:sldId id="279" r:id="rId18"/>
    <p:sldId id="258" r:id="rId19"/>
    <p:sldId id="275" r:id="rId20"/>
    <p:sldId id="265" r:id="rId21"/>
    <p:sldId id="270" r:id="rId22"/>
    <p:sldId id="271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-7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428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152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617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931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79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88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5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4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85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6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68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39C0-70DA-41E2-9E31-EB5FA4FBE38B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DA17-71B3-47C1-A011-4DA31FCB88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547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368190"/>
            <a:ext cx="4765181" cy="615230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42197" y="0"/>
            <a:ext cx="9144000" cy="23876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โรคปวดกล้ามเนื้อเรื้อรัง</a:t>
            </a:r>
            <a:br>
              <a:rPr lang="th-TH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ffice Syndrome</a:t>
            </a:r>
            <a:endParaRPr lang="th-TH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68" y="2521334"/>
            <a:ext cx="4880124" cy="32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288"/>
          <a:stretch/>
        </p:blipFill>
        <p:spPr>
          <a:xfrm>
            <a:off x="940159" y="335334"/>
            <a:ext cx="8573082" cy="5963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7013" y="675338"/>
            <a:ext cx="3606086" cy="5507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2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16" y="801717"/>
            <a:ext cx="9169967" cy="5341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1069" y="476518"/>
            <a:ext cx="3503054" cy="5666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2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4" y="296441"/>
            <a:ext cx="11656562" cy="6456224"/>
          </a:xfrm>
          <a:prstGeom prst="rect">
            <a:avLst/>
          </a:prstGeom>
        </p:spPr>
      </p:pic>
      <p:sp>
        <p:nvSpPr>
          <p:cNvPr id="5" name="AutoShape 2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48" y="518425"/>
            <a:ext cx="6464792" cy="60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0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1" y="175130"/>
            <a:ext cx="11656562" cy="645622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473827" y="1027906"/>
            <a:ext cx="5984866" cy="4947439"/>
          </a:xfrm>
          <a:prstGeom prst="wedgeEllipseCallout">
            <a:avLst>
              <a:gd name="adj1" fmla="val -60286"/>
              <a:gd name="adj2" fmla="val -15170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dirty="0" smtClean="0">
              <a:latin typeface="Cordia New" panose="020B0304020202020204" pitchFamily="34" charset="-34"/>
              <a:cs typeface="Cordia New" panose="020B0304020202020204" pitchFamily="34" charset="-34"/>
              <a:sym typeface="Wingdings 3" panose="05040102010807070707" pitchFamily="18" charset="2"/>
            </a:endParaRP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Thoracic Kyphosis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err="1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Dysfuction</a:t>
            </a:r>
            <a:endParaRPr lang="en-US" sz="3600" b="1" dirty="0" smtClean="0">
              <a:latin typeface="Cordia New" panose="020B0304020202020204" pitchFamily="34" charset="-34"/>
              <a:cs typeface="Cordia New" panose="020B0304020202020204" pitchFamily="34" charset="-34"/>
              <a:sym typeface="Wingdings 3" panose="05040102010807070707" pitchFamily="18" charset="2"/>
            </a:endParaRP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Postural syndrome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CTS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Trigger finger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LBP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err="1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Piriformis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 syndrome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endParaRPr lang="th-TH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549" t="9584" r="6228" b="23072"/>
          <a:stretch/>
        </p:blipFill>
        <p:spPr>
          <a:xfrm>
            <a:off x="461375" y="471615"/>
            <a:ext cx="4207413" cy="3649623"/>
          </a:xfrm>
          <a:prstGeom prst="rect">
            <a:avLst/>
          </a:prstGeom>
        </p:spPr>
      </p:pic>
      <p:pic>
        <p:nvPicPr>
          <p:cNvPr id="7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81" y="1880683"/>
            <a:ext cx="1233421" cy="12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057"/>
          <a:stretch/>
        </p:blipFill>
        <p:spPr>
          <a:xfrm>
            <a:off x="1751525" y="606587"/>
            <a:ext cx="8185017" cy="5644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8213" y="463639"/>
            <a:ext cx="3374265" cy="3709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5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7"/>
            <a:ext cx="11656562" cy="645748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26697" y="719396"/>
            <a:ext cx="6027103" cy="5492257"/>
          </a:xfrm>
          <a:prstGeom prst="wedgeEllipseCallout">
            <a:avLst>
              <a:gd name="adj1" fmla="val -63077"/>
              <a:gd name="adj2" fmla="val -13328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400" b="1" dirty="0" smtClean="0">
              <a:latin typeface="Cordia New" panose="020B0304020202020204" pitchFamily="34" charset="-34"/>
              <a:cs typeface="Cordia New" panose="020B0304020202020204" pitchFamily="34" charset="-34"/>
              <a:sym typeface="Wingdings 3" panose="05040102010807070707" pitchFamily="18" charset="2"/>
            </a:endParaRP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Thoracic Kyphosis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 err="1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Dysfuction</a:t>
            </a:r>
            <a:endParaRPr lang="en-US" sz="3400" b="1" dirty="0" smtClean="0">
              <a:latin typeface="Cordia New" panose="020B0304020202020204" pitchFamily="34" charset="-34"/>
              <a:cs typeface="Cordia New" panose="020B0304020202020204" pitchFamily="34" charset="-34"/>
              <a:sym typeface="Wingdings 3" panose="05040102010807070707" pitchFamily="18" charset="2"/>
            </a:endParaRP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Postural syndrome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Tennis elbow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Shoulder </a:t>
            </a:r>
            <a:r>
              <a:rPr lang="en-US" sz="34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tendinitis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LBP/ MPS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 err="1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Piriformis</a:t>
            </a:r>
            <a:r>
              <a:rPr lang="en-US" sz="34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 syndrome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4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Knee pain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endParaRPr lang="th-TH" sz="3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5029" r="60978" b="11057"/>
          <a:stretch/>
        </p:blipFill>
        <p:spPr>
          <a:xfrm>
            <a:off x="1068946" y="719396"/>
            <a:ext cx="2226247" cy="1942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3970" t="46044" b="11058"/>
          <a:stretch/>
        </p:blipFill>
        <p:spPr>
          <a:xfrm>
            <a:off x="879252" y="3203056"/>
            <a:ext cx="2209218" cy="1596475"/>
          </a:xfrm>
          <a:prstGeom prst="rect">
            <a:avLst/>
          </a:prstGeom>
        </p:spPr>
      </p:pic>
      <p:pic>
        <p:nvPicPr>
          <p:cNvPr id="8" name="Picture 7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64" y="2008168"/>
            <a:ext cx="1426949" cy="14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714" y="3318895"/>
            <a:ext cx="5266755" cy="2911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3375"/>
          <a:stretch/>
        </p:blipFill>
        <p:spPr>
          <a:xfrm>
            <a:off x="2994607" y="489396"/>
            <a:ext cx="6406970" cy="27750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38681" y="3509922"/>
            <a:ext cx="1854558" cy="25306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71256" y="3559765"/>
            <a:ext cx="2021983" cy="24292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7"/>
            <a:ext cx="11656562" cy="645748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582175" y="1344212"/>
            <a:ext cx="5248958" cy="4310022"/>
          </a:xfrm>
          <a:prstGeom prst="wedgeEllipseCallout">
            <a:avLst>
              <a:gd name="adj1" fmla="val -65428"/>
              <a:gd name="adj2" fmla="val -20363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dirty="0" smtClean="0">
              <a:latin typeface="Cordia New" panose="020B0304020202020204" pitchFamily="34" charset="-34"/>
              <a:cs typeface="Cordia New" panose="020B0304020202020204" pitchFamily="34" charset="-34"/>
              <a:sym typeface="Wingdings 3" panose="05040102010807070707" pitchFamily="18" charset="2"/>
            </a:endParaRP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HNP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Shoulder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tendinitis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LBP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Rotator cuff strain</a:t>
            </a:r>
          </a:p>
          <a:p>
            <a:endParaRPr lang="en-US" sz="3600" b="1" dirty="0" smtClean="0">
              <a:latin typeface="Cordia New" panose="020B0304020202020204" pitchFamily="34" charset="-34"/>
              <a:cs typeface="Cordia New" panose="020B0304020202020204" pitchFamily="34" charset="-34"/>
              <a:sym typeface="Wingdings 3" panose="05040102010807070707" pitchFamily="18" charset="2"/>
            </a:endParaRPr>
          </a:p>
          <a:p>
            <a:pPr marL="457200" indent="-457200">
              <a:buFont typeface="Wingdings 3" panose="05040102010807070707" pitchFamily="18" charset="2"/>
              <a:buChar char=""/>
            </a:pPr>
            <a:endParaRPr lang="th-TH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272"/>
          <a:stretch/>
        </p:blipFill>
        <p:spPr>
          <a:xfrm>
            <a:off x="509873" y="410915"/>
            <a:ext cx="3134848" cy="4055165"/>
          </a:xfrm>
          <a:prstGeom prst="rect">
            <a:avLst/>
          </a:prstGeom>
        </p:spPr>
      </p:pic>
      <p:pic>
        <p:nvPicPr>
          <p:cNvPr id="7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68" y="1929419"/>
            <a:ext cx="1233421" cy="12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93" y="191859"/>
            <a:ext cx="11656562" cy="645622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4774" y="795274"/>
            <a:ext cx="10515600" cy="1325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แนวทางการป้องกัน/ การรักษา</a:t>
            </a:r>
            <a:endParaRPr lang="th-TH" sz="54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0286" y="2160987"/>
            <a:ext cx="6540573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การยืดกล้ามเนื้อ/ การนวดกล้ามเนื้อ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การประคบร้อน/ ประคบเย็น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การปรับเปลี่ยนท่าทางให้ถูกต้อง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ถ้ามีอาการปวดมาก ควรพบแพทย์/ ทานยา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ปรึกษานักกายภาพบำบัด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92" y="1154354"/>
            <a:ext cx="3238692" cy="28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2" y="270456"/>
            <a:ext cx="11809927" cy="633514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5"/>
          <a:stretch/>
        </p:blipFill>
        <p:spPr>
          <a:xfrm>
            <a:off x="448319" y="1109249"/>
            <a:ext cx="6145961" cy="4536470"/>
          </a:xfrm>
          <a:ln w="6350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774879" y="1148162"/>
            <a:ext cx="463620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</a:rPr>
              <a:t>การรักษาด้วยตัวเองที่ดีที่สุด</a:t>
            </a:r>
          </a:p>
          <a:p>
            <a:pPr algn="ctr"/>
            <a:r>
              <a:rPr lang="th-TH" sz="3200" dirty="0" smtClean="0">
                <a:solidFill>
                  <a:schemeClr val="bg1"/>
                </a:solidFill>
              </a:rPr>
              <a:t>ยืดส่วนที่ตึง </a:t>
            </a:r>
          </a:p>
          <a:p>
            <a:pPr algn="ctr"/>
            <a:r>
              <a:rPr lang="th-TH" sz="3200" dirty="0" smtClean="0">
                <a:solidFill>
                  <a:schemeClr val="bg1"/>
                </a:solidFill>
              </a:rPr>
              <a:t>ออกกำลังเพิ่มความแข็งแรงให้ส่วนที่ยาน</a:t>
            </a:r>
          </a:p>
          <a:p>
            <a:pPr algn="ctr"/>
            <a:endParaRPr lang="th-TH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Exercise is the best medicine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137" y="3641152"/>
            <a:ext cx="3064717" cy="20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73" y="1668666"/>
            <a:ext cx="3657150" cy="4488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60487" y="443293"/>
            <a:ext cx="6535351" cy="982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Myofascial</a:t>
            </a:r>
            <a:r>
              <a:rPr lang="en-US" sz="5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pain syndrome</a:t>
            </a:r>
            <a:br>
              <a:rPr lang="en-US" sz="5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54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1176" y="1960808"/>
            <a:ext cx="6170091" cy="2936384"/>
            <a:chOff x="5473521" y="2369713"/>
            <a:chExt cx="6170091" cy="2936384"/>
          </a:xfrm>
        </p:grpSpPr>
        <p:sp>
          <p:nvSpPr>
            <p:cNvPr id="3" name="Rounded Rectangle 2"/>
            <p:cNvSpPr/>
            <p:nvPr/>
          </p:nvSpPr>
          <p:spPr>
            <a:xfrm>
              <a:off x="5473521" y="2369713"/>
              <a:ext cx="6170091" cy="2936384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72772" y="2550395"/>
              <a:ext cx="576366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</a:rPr>
                <a:t>        คือกลุ่มอาการปวดร้าวจากจุดกดเจ็บของกล้ามเนื้อหรือเยื่อพังผืด  โดยจำกัดอยู่บริเวณหนึ่งของร่างกาย ทำให้เกิดความสูญเสีย/บกพร่อง ต่อการทำงานของร่างกายอันเนื่องมาจากอาการปวด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1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46" r="7850"/>
          <a:stretch/>
        </p:blipFill>
        <p:spPr>
          <a:xfrm>
            <a:off x="1226004" y="1843196"/>
            <a:ext cx="2776724" cy="16721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47034" y="45574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Stretching exercise</a:t>
            </a:r>
            <a:endParaRPr lang="th-TH" sz="60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902" y="3529791"/>
            <a:ext cx="2737707" cy="2837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25" y="2454213"/>
            <a:ext cx="3386350" cy="3386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080" y="4168919"/>
            <a:ext cx="2546475" cy="203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433" y="617868"/>
            <a:ext cx="2650949" cy="24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56" y="633852"/>
            <a:ext cx="11050077" cy="60379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45656" y="710991"/>
            <a:ext cx="8744755" cy="1384706"/>
          </a:xfrm>
          <a:prstGeom prst="cloudCallout">
            <a:avLst>
              <a:gd name="adj1" fmla="val 19667"/>
              <a:gd name="adj2" fmla="val 7366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953034" y="1049401"/>
            <a:ext cx="8008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อย่าปล่อยให้อาการปวดเรื้อรังจนยากต่อการรักษา...</a:t>
            </a:r>
            <a:endParaRPr lang="th-TH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physical therap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70" y="2307243"/>
            <a:ext cx="7490298" cy="32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7553" y="5585657"/>
            <a:ext cx="4956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Ref.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คลินิกกายภาพบำบัด</a:t>
            </a:r>
            <a:r>
              <a:rPr lang="th-TH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จันท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อุดม จ.ระยอง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Ref.</a:t>
            </a:r>
            <a:r>
              <a:rPr lang="th-TH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คลินิก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กายภาพบำบัดบ้านฉาง จ.ระยอง </a:t>
            </a:r>
            <a:endParaRPr lang="th-TH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th-TH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44745"/>
            <a:ext cx="11735392" cy="6412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11" y="309140"/>
            <a:ext cx="6289182" cy="62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149372"/>
            <a:ext cx="11656562" cy="645622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6" b="8341"/>
          <a:stretch/>
        </p:blipFill>
        <p:spPr>
          <a:xfrm>
            <a:off x="2591150" y="1534378"/>
            <a:ext cx="6903743" cy="3178389"/>
          </a:xfrm>
          <a:ln w="31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16808" y="4922389"/>
            <a:ext cx="815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กล้ามเนื้อไม่สมดุล คือ การที่มีกล้ามเนื้อมัดใดมัดหนึ่งแข็งแรงกว่า(ตึงกว่า) และกล้ามเนื้ออีกมัดหนึ่งที่อ่อนแอกว่า (ยานกว่า)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22486" y="365125"/>
            <a:ext cx="4241069" cy="982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Muscle Imbalance</a:t>
            </a:r>
            <a:br>
              <a:rPr lang="en-US" sz="5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54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6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1" y="213766"/>
            <a:ext cx="11495577" cy="64562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/>
          <a:stretch/>
        </p:blipFill>
        <p:spPr>
          <a:xfrm>
            <a:off x="4211390" y="617622"/>
            <a:ext cx="7122019" cy="5737607"/>
          </a:xfrm>
          <a:ln w="9525">
            <a:solidFill>
              <a:schemeClr val="bg1"/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8552" y="591300"/>
            <a:ext cx="3711853" cy="338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Muscle 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Imbalance</a:t>
            </a:r>
            <a:br>
              <a:rPr lang="en-US" sz="66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66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1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309092" y="257577"/>
            <a:ext cx="11603865" cy="6400800"/>
          </a:xfrm>
          <a:prstGeom prst="roundRect">
            <a:avLst>
              <a:gd name="adj" fmla="val 4570"/>
            </a:avLst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" t="4341" r="14410" b="3654"/>
          <a:stretch/>
        </p:blipFill>
        <p:spPr>
          <a:xfrm>
            <a:off x="838200" y="507966"/>
            <a:ext cx="10187188" cy="59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8" y="1673408"/>
            <a:ext cx="4523483" cy="4503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70" y="3497228"/>
            <a:ext cx="4876400" cy="2797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285" y="683177"/>
            <a:ext cx="4277017" cy="2393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364" y="422146"/>
            <a:ext cx="5713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Trigger Point</a:t>
            </a:r>
            <a:r>
              <a:rPr 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(จุดกดเจ็บร้าว)</a:t>
            </a:r>
            <a:endParaRPr lang="th-TH" sz="44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27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8" y="154546"/>
            <a:ext cx="11860800" cy="6506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749927"/>
            <a:ext cx="5785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</a:rPr>
              <a:t>สาเหตุการปวดกล้ามเนื้อเรื้อรัง</a:t>
            </a:r>
            <a:endParaRPr lang="th-TH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861" y="1830480"/>
            <a:ext cx="8356775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จากพฤติกรรมท่าทางที่ผิด เดิมๆ ซ้ำๆ เป็นระยะเวลานาน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จากอุบัติเหตุที่ทำให้กล้ามเนื้อเกิดการบาดเจ็บ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th-TH" sz="4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จากการเล่นกีฬา / ออกกำลังกายในท่าทางที่ผิด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52" y="3515933"/>
            <a:ext cx="3988285" cy="30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200888"/>
            <a:ext cx="11656562" cy="645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51" y="800367"/>
            <a:ext cx="7330132" cy="5257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4177" y="549986"/>
            <a:ext cx="1609859" cy="5758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748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6" y="162251"/>
            <a:ext cx="11656562" cy="645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8969"/>
          <a:stretch/>
        </p:blipFill>
        <p:spPr>
          <a:xfrm>
            <a:off x="1034334" y="798665"/>
            <a:ext cx="3081903" cy="272783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142034" y="1380057"/>
            <a:ext cx="5598953" cy="4020612"/>
          </a:xfrm>
          <a:prstGeom prst="wedgeEllipseCallout">
            <a:avLst>
              <a:gd name="adj1" fmla="val -62223"/>
              <a:gd name="adj2" fmla="val -29748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MPS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LBP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Thoracic Kyphosis</a:t>
            </a:r>
          </a:p>
          <a:p>
            <a:pPr marL="457200" indent="-457200">
              <a:buFont typeface="Wingdings 3" panose="05040102010807070707" pitchFamily="18" charset="2"/>
              <a:buChar char=""/>
            </a:pPr>
            <a:r>
              <a:rPr lang="en-US" sz="3600" b="1" dirty="0" err="1" smtClean="0">
                <a:latin typeface="Cordia New" panose="020B0304020202020204" pitchFamily="34" charset="-34"/>
                <a:cs typeface="Cordia New" panose="020B0304020202020204" pitchFamily="34" charset="-34"/>
                <a:sym typeface="Wingdings 3" panose="05040102010807070707" pitchFamily="18" charset="2"/>
              </a:rPr>
              <a:t>Dysfuction</a:t>
            </a:r>
            <a:endParaRPr lang="en-US" sz="3600" b="1" dirty="0" smtClean="0">
              <a:latin typeface="Cordia New" panose="020B0304020202020204" pitchFamily="34" charset="-34"/>
              <a:cs typeface="Cordia New" panose="020B0304020202020204" pitchFamily="34" charset="-34"/>
              <a:sym typeface="Wingdings 3" panose="05040102010807070707" pitchFamily="18" charset="2"/>
            </a:endParaRPr>
          </a:p>
          <a:p>
            <a:pPr marL="457200" indent="-457200">
              <a:buFont typeface="Wingdings 3" panose="05040102010807070707" pitchFamily="18" charset="2"/>
              <a:buChar char=""/>
            </a:pPr>
            <a:endParaRPr lang="th-TH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30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95" y="1209859"/>
            <a:ext cx="1422579" cy="14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252</Words>
  <Application>Microsoft Office PowerPoint</Application>
  <PresentationFormat>กำหนดเอง</PresentationFormat>
  <Paragraphs>53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Office Theme</vt:lpstr>
      <vt:lpstr>โรคปวดกล้ามเนื้อเรื้อรัง Office Syndrome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แนวทางการป้องกัน/ การรักษา</vt:lpstr>
      <vt:lpstr>งานนำเสนอ PowerPoint</vt:lpstr>
      <vt:lpstr>Stretching exercise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โรคปวดกล้ามเนื้อเรื้อรัง Office Syndrome</dc:title>
  <dc:creator>W3</dc:creator>
  <cp:lastModifiedBy>Nurse_Master</cp:lastModifiedBy>
  <cp:revision>58</cp:revision>
  <dcterms:created xsi:type="dcterms:W3CDTF">2018-06-11T03:57:34Z</dcterms:created>
  <dcterms:modified xsi:type="dcterms:W3CDTF">2019-08-14T06:58:56Z</dcterms:modified>
</cp:coreProperties>
</file>